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1078" r:id="rId3"/>
    <p:sldId id="1079" r:id="rId4"/>
    <p:sldId id="993" r:id="rId5"/>
    <p:sldId id="1055" r:id="rId6"/>
    <p:sldId id="1056" r:id="rId7"/>
    <p:sldId id="1057" r:id="rId8"/>
    <p:sldId id="1058" r:id="rId9"/>
    <p:sldId id="1060" r:id="rId10"/>
    <p:sldId id="1059" r:id="rId11"/>
    <p:sldId id="1061" r:id="rId12"/>
    <p:sldId id="1062" r:id="rId13"/>
    <p:sldId id="1063" r:id="rId14"/>
    <p:sldId id="1064" r:id="rId15"/>
    <p:sldId id="1065" r:id="rId16"/>
    <p:sldId id="1066" r:id="rId17"/>
    <p:sldId id="1054" r:id="rId18"/>
    <p:sldId id="1046" r:id="rId19"/>
    <p:sldId id="1053" r:id="rId20"/>
    <p:sldId id="1067" r:id="rId21"/>
    <p:sldId id="1069" r:id="rId22"/>
    <p:sldId id="1070" r:id="rId23"/>
    <p:sldId id="1068" r:id="rId24"/>
    <p:sldId id="1071" r:id="rId25"/>
    <p:sldId id="1072" r:id="rId26"/>
    <p:sldId id="1073" r:id="rId27"/>
    <p:sldId id="1074" r:id="rId28"/>
    <p:sldId id="1075" r:id="rId29"/>
    <p:sldId id="1076" r:id="rId30"/>
    <p:sldId id="1077" r:id="rId31"/>
    <p:sldId id="840" r:id="rId32"/>
    <p:sldId id="1051" r:id="rId33"/>
    <p:sldId id="84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213"/>
    <a:srgbClr val="99FF66"/>
    <a:srgbClr val="00FF00"/>
    <a:srgbClr val="C0C0C0"/>
    <a:srgbClr val="FF6600"/>
    <a:srgbClr val="CCFF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95333" autoAdjust="0"/>
  </p:normalViewPr>
  <p:slideViewPr>
    <p:cSldViewPr>
      <p:cViewPr varScale="1">
        <p:scale>
          <a:sx n="61" d="100"/>
          <a:sy n="61" d="100"/>
        </p:scale>
        <p:origin x="121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1234387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24277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12</a:t>
            </a:fld>
            <a:endParaRPr lang="en-US"/>
          </a:p>
        </p:txBody>
      </p:sp>
    </p:spTree>
    <p:extLst>
      <p:ext uri="{BB962C8B-B14F-4D97-AF65-F5344CB8AC3E}">
        <p14:creationId xmlns:p14="http://schemas.microsoft.com/office/powerpoint/2010/main" val="265266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13</a:t>
            </a:fld>
            <a:endParaRPr lang="en-US"/>
          </a:p>
        </p:txBody>
      </p:sp>
    </p:spTree>
    <p:extLst>
      <p:ext uri="{BB962C8B-B14F-4D97-AF65-F5344CB8AC3E}">
        <p14:creationId xmlns:p14="http://schemas.microsoft.com/office/powerpoint/2010/main" val="289589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1839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15</a:t>
            </a:fld>
            <a:endParaRPr lang="en-US"/>
          </a:p>
        </p:txBody>
      </p:sp>
    </p:spTree>
    <p:extLst>
      <p:ext uri="{BB962C8B-B14F-4D97-AF65-F5344CB8AC3E}">
        <p14:creationId xmlns:p14="http://schemas.microsoft.com/office/powerpoint/2010/main" val="367711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79715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a:t>
            </a:fld>
            <a:endParaRPr lang="en-US"/>
          </a:p>
        </p:txBody>
      </p:sp>
    </p:spTree>
    <p:extLst>
      <p:ext uri="{BB962C8B-B14F-4D97-AF65-F5344CB8AC3E}">
        <p14:creationId xmlns:p14="http://schemas.microsoft.com/office/powerpoint/2010/main" val="360931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405821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a:t>
            </a:fld>
            <a:endParaRPr lang="en-US"/>
          </a:p>
        </p:txBody>
      </p:sp>
    </p:spTree>
    <p:extLst>
      <p:ext uri="{BB962C8B-B14F-4D97-AF65-F5344CB8AC3E}">
        <p14:creationId xmlns:p14="http://schemas.microsoft.com/office/powerpoint/2010/main" val="111470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58474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407086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162122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2892073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032" name="Image" r:id="rId15" imgW="7949206" imgH="5320635" progId="">
                  <p:embed/>
                </p:oleObj>
              </mc:Choice>
              <mc:Fallback>
                <p:oleObj name="Image" r:id="rId15" imgW="7949206" imgH="5320635" progId="">
                  <p:embed/>
                  <p:pic>
                    <p:nvPicPr>
                      <p:cNvPr id="0" name="Object 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033" name="Image" r:id="rId17" imgW="8571429" imgH="1514286" progId="">
                  <p:embed/>
                </p:oleObj>
              </mc:Choice>
              <mc:Fallback>
                <p:oleObj name="Image" r:id="rId17" imgW="8571429" imgH="1514286" progId="">
                  <p:embed/>
                  <p:pic>
                    <p:nvPicPr>
                      <p:cNvPr id="0" name="Object 8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thefreedictionary.com/dilemm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cite_note-Risk_Management_pg._46-0"/><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a:t>
            </a: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1889140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5958840"/>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342900" marR="0" lvl="0" indent="-342900">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7.    Risk Identification</a:t>
                      </a: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in Corporate Business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in Project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Purpose and Objective of the Identify Risk Process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Types of Risk</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Sources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Configuration</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Factors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Identify Risk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11213"/>
                          </a:solidFill>
                          <a:latin typeface="Calibri"/>
                          <a:ea typeface="Calibri"/>
                          <a:cs typeface="Times New Roman"/>
                        </a:rPr>
                        <a:t>Understand the process of Identify Risks clearly outlining the various risk types, sources, categories and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marL="342900" marR="0" lvl="0" indent="-342900">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8.   Risk Identification Techniques</a:t>
                      </a: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Tools &amp; Techniques for the Plan Risk management Process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Documenting the Results of the Plan Risk Management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11213"/>
                          </a:solidFill>
                          <a:latin typeface="Calibri"/>
                          <a:ea typeface="Calibri"/>
                          <a:cs typeface="Times New Roman"/>
                        </a:rPr>
                        <a:t>Understand use of various Risk Identification tools and techniques and mechanism of documenting its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5608320"/>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9.    Performing </a:t>
                      </a:r>
                      <a:r>
                        <a:rPr lang="en-US" sz="2000" kern="1200" dirty="0">
                          <a:solidFill>
                            <a:srgbClr val="011213"/>
                          </a:solidFill>
                          <a:latin typeface="Calibri"/>
                          <a:ea typeface="Calibri"/>
                          <a:cs typeface="Times New Roman"/>
                        </a:rPr>
                        <a:t>Qualitative Risk </a:t>
                      </a:r>
                      <a:r>
                        <a:rPr lang="en-US" sz="2000" kern="1200" dirty="0" smtClean="0">
                          <a:solidFill>
                            <a:srgbClr val="011213"/>
                          </a:solidFill>
                          <a:latin typeface="Calibri"/>
                          <a:ea typeface="Calibri"/>
                          <a:cs typeface="Times New Roman"/>
                        </a:rPr>
                        <a:t>   </a:t>
                      </a:r>
                      <a:r>
                        <a:rPr lang="en-US" sz="2000" kern="1200" baseline="0" dirty="0" smtClean="0">
                          <a:solidFill>
                            <a:srgbClr val="011213"/>
                          </a:solidFill>
                          <a:latin typeface="Calibri"/>
                          <a:ea typeface="Calibri"/>
                          <a:cs typeface="Times New Roman"/>
                        </a:rPr>
                        <a:t>    </a:t>
                      </a:r>
                    </a:p>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Analysis</a:t>
                      </a: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Assessment Goals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Assessment Methodology</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Advantages of Assessment Methodology</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Purpose and Objective of the Perform Qualitative Risk Analysis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Perform Qualitative Risk Analysis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the process of analyzing the identified risks, firstly by having a clear picture of Risk Assessment goals and methodology and then performing qualitative analysis of the risks.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10.  Techniques </a:t>
                      </a:r>
                      <a:r>
                        <a:rPr lang="en-US" sz="2000" kern="1200" dirty="0">
                          <a:solidFill>
                            <a:srgbClr val="011213"/>
                          </a:solidFill>
                          <a:latin typeface="Calibri"/>
                          <a:ea typeface="Calibri"/>
                          <a:cs typeface="Times New Roman"/>
                        </a:rPr>
                        <a:t>for Qualitative </a:t>
                      </a:r>
                      <a:r>
                        <a:rPr lang="en-US" sz="2000" kern="1200" dirty="0" smtClean="0">
                          <a:solidFill>
                            <a:srgbClr val="011213"/>
                          </a:solidFill>
                          <a:latin typeface="Calibri"/>
                          <a:ea typeface="Calibri"/>
                          <a:cs typeface="Times New Roman"/>
                        </a:rPr>
                        <a:t>Analysis</a:t>
                      </a: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Tools &amp; Techniques for the Perform Qualitative Risk Analysis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 Documenting the Results of the Perform Qualitative Risk Analysis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use of various Qualitative Risk Analysis Tools &amp;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5806439"/>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11.  Perform </a:t>
                      </a:r>
                      <a:r>
                        <a:rPr lang="en-US" sz="2000" kern="1200" dirty="0">
                          <a:solidFill>
                            <a:srgbClr val="011213"/>
                          </a:solidFill>
                          <a:latin typeface="Calibri"/>
                          <a:ea typeface="Calibri"/>
                          <a:cs typeface="Times New Roman"/>
                        </a:rPr>
                        <a:t>Quantitative Risk </a:t>
                      </a:r>
                      <a:r>
                        <a:rPr lang="en-US" sz="2000" kern="1200" dirty="0" smtClean="0">
                          <a:solidFill>
                            <a:srgbClr val="011213"/>
                          </a:solidFill>
                          <a:latin typeface="Calibri"/>
                          <a:ea typeface="Calibri"/>
                          <a:cs typeface="Times New Roman"/>
                        </a:rPr>
                        <a:t>Analysis</a:t>
                      </a: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2000" kern="1200" dirty="0">
                          <a:solidFill>
                            <a:srgbClr val="011213"/>
                          </a:solidFill>
                          <a:latin typeface="Calibri"/>
                          <a:ea typeface="Calibri"/>
                          <a:cs typeface="Times New Roman"/>
                        </a:rPr>
                        <a:t>Purpose and Objective of the Perform Quantitative Risk Analysis Process</a:t>
                      </a:r>
                    </a:p>
                    <a:p>
                      <a:pPr marL="0" marR="0" lvl="0" indent="-342900" algn="l" defTabSz="914400" rtl="0" eaLnBrk="1" latinLnBrk="0" hangingPunct="1">
                        <a:lnSpc>
                          <a:spcPct val="115000"/>
                        </a:lnSpc>
                        <a:spcBef>
                          <a:spcPts val="0"/>
                        </a:spcBef>
                        <a:spcAft>
                          <a:spcPts val="0"/>
                        </a:spcAft>
                        <a:buFont typeface="Symbol"/>
                        <a:buChar char=""/>
                      </a:pPr>
                      <a:r>
                        <a:rPr lang="en-US" sz="2000" kern="1200" dirty="0">
                          <a:solidFill>
                            <a:srgbClr val="011213"/>
                          </a:solidFill>
                          <a:latin typeface="Calibri"/>
                          <a:ea typeface="Calibri"/>
                          <a:cs typeface="Times New Roman"/>
                        </a:rPr>
                        <a:t>Critical Success Factors for the Perform Quantitative Risk Analysis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the process of in-depth analysis or Quantitative Risk  Analysis of only those risks shortlisted from earlier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marL="114300" marR="0" lvl="0" indent="-457200" algn="l" defTabSz="914400" rtl="0" eaLnBrk="1" latinLnBrk="0" hangingPunct="1">
                        <a:lnSpc>
                          <a:spcPct val="115000"/>
                        </a:lnSpc>
                        <a:spcBef>
                          <a:spcPts val="0"/>
                        </a:spcBef>
                        <a:spcAft>
                          <a:spcPts val="0"/>
                        </a:spcAft>
                        <a:buFont typeface="+mj-lt"/>
                        <a:buAutoNum type="arabicPeriod" startAt="12"/>
                      </a:pPr>
                      <a:r>
                        <a:rPr lang="en-US" sz="2000" kern="1200" dirty="0" smtClean="0">
                          <a:solidFill>
                            <a:srgbClr val="011213"/>
                          </a:solidFill>
                          <a:latin typeface="Calibri"/>
                          <a:ea typeface="Calibri"/>
                          <a:cs typeface="Times New Roman"/>
                        </a:rPr>
                        <a:t>Techniques </a:t>
                      </a:r>
                      <a:r>
                        <a:rPr lang="en-US" sz="2000" kern="1200" dirty="0">
                          <a:solidFill>
                            <a:srgbClr val="011213"/>
                          </a:solidFill>
                          <a:latin typeface="Calibri"/>
                          <a:ea typeface="Calibri"/>
                          <a:cs typeface="Times New Roman"/>
                        </a:rPr>
                        <a:t>for Quantitative </a:t>
                      </a:r>
                      <a:r>
                        <a:rPr lang="en-US" sz="2000" kern="1200" dirty="0" smtClean="0">
                          <a:solidFill>
                            <a:srgbClr val="011213"/>
                          </a:solidFill>
                          <a:latin typeface="Calibri"/>
                          <a:ea typeface="Calibri"/>
                          <a:cs typeface="Times New Roman"/>
                        </a:rPr>
                        <a:t>Analysis</a:t>
                      </a:r>
                    </a:p>
                    <a:p>
                      <a:pPr marL="114300" marR="0" lvl="0" indent="-457200" algn="l" defTabSz="914400" rtl="0" eaLnBrk="1" latinLnBrk="0" hangingPunct="1">
                        <a:lnSpc>
                          <a:spcPct val="115000"/>
                        </a:lnSpc>
                        <a:spcBef>
                          <a:spcPts val="0"/>
                        </a:spcBef>
                        <a:spcAft>
                          <a:spcPts val="0"/>
                        </a:spcAft>
                        <a:buFont typeface="+mj-lt"/>
                        <a:buAutoNum type="arabicPeriod" startAt="12"/>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2"/>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2"/>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2"/>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2"/>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2000" kern="1200" dirty="0">
                          <a:solidFill>
                            <a:srgbClr val="011213"/>
                          </a:solidFill>
                          <a:latin typeface="Calibri"/>
                          <a:ea typeface="Calibri"/>
                          <a:cs typeface="Times New Roman"/>
                        </a:rPr>
                        <a:t>Tools &amp; Techniques for the Perform Quantitative Risk Analysis Process</a:t>
                      </a:r>
                    </a:p>
                    <a:p>
                      <a:pPr marL="0" marR="0" lvl="0" indent="-342900" algn="l" defTabSz="914400" rtl="0" eaLnBrk="1" latinLnBrk="0" hangingPunct="1">
                        <a:lnSpc>
                          <a:spcPct val="115000"/>
                        </a:lnSpc>
                        <a:spcBef>
                          <a:spcPts val="0"/>
                        </a:spcBef>
                        <a:spcAft>
                          <a:spcPts val="0"/>
                        </a:spcAft>
                        <a:buFont typeface="Symbol"/>
                        <a:buChar char=""/>
                      </a:pPr>
                      <a:r>
                        <a:rPr lang="en-US" sz="2000" kern="1200" dirty="0">
                          <a:solidFill>
                            <a:srgbClr val="011213"/>
                          </a:solidFill>
                          <a:latin typeface="Calibri"/>
                          <a:ea typeface="Calibri"/>
                          <a:cs typeface="Times New Roman"/>
                        </a:rPr>
                        <a:t> Documenting the Results of the Perform Quantitative Risk Analysis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use of various Quantitative Risk Analysis Tools &amp;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6136385"/>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114300" marR="0" lvl="0" indent="-457200" algn="l" defTabSz="914400" rtl="0" eaLnBrk="1" latinLnBrk="0" hangingPunct="1">
                        <a:lnSpc>
                          <a:spcPct val="115000"/>
                        </a:lnSpc>
                        <a:spcBef>
                          <a:spcPts val="0"/>
                        </a:spcBef>
                        <a:spcAft>
                          <a:spcPts val="0"/>
                        </a:spcAft>
                        <a:buFont typeface="+mj-lt"/>
                        <a:buAutoNum type="arabicPeriod" startAt="13"/>
                      </a:pPr>
                      <a:r>
                        <a:rPr lang="en-US" sz="2000" kern="1200" dirty="0" smtClean="0">
                          <a:solidFill>
                            <a:srgbClr val="011213"/>
                          </a:solidFill>
                          <a:latin typeface="Calibri"/>
                          <a:ea typeface="Calibri"/>
                          <a:cs typeface="Times New Roman"/>
                        </a:rPr>
                        <a:t>Planning </a:t>
                      </a:r>
                      <a:r>
                        <a:rPr lang="en-US" sz="2000" kern="1200" dirty="0">
                          <a:solidFill>
                            <a:srgbClr val="011213"/>
                          </a:solidFill>
                          <a:latin typeface="Calibri"/>
                          <a:ea typeface="Calibri"/>
                          <a:cs typeface="Times New Roman"/>
                        </a:rPr>
                        <a:t>Risk </a:t>
                      </a:r>
                      <a:r>
                        <a:rPr lang="en-US" sz="2000" kern="1200" dirty="0" smtClean="0">
                          <a:solidFill>
                            <a:srgbClr val="011213"/>
                          </a:solidFill>
                          <a:latin typeface="Calibri"/>
                          <a:ea typeface="Calibri"/>
                          <a:cs typeface="Times New Roman"/>
                        </a:rPr>
                        <a:t>Responses</a:t>
                      </a: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What is the Project Environment?</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Response Options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System Standards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Insurance</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Response Planning</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Purpose and Objective of the Plan Risk Responses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Plan Risk Responses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Understanding the Project Environment and various types of Risk Responses which can be planned for positive as well as negative risks (threats and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marL="114300" marR="0" lvl="0" indent="-457200" algn="l" defTabSz="914400" rtl="0" eaLnBrk="1" latinLnBrk="0" hangingPunct="1">
                        <a:lnSpc>
                          <a:spcPct val="115000"/>
                        </a:lnSpc>
                        <a:spcBef>
                          <a:spcPts val="0"/>
                        </a:spcBef>
                        <a:spcAft>
                          <a:spcPts val="0"/>
                        </a:spcAft>
                        <a:buFont typeface="+mj-lt"/>
                        <a:buAutoNum type="arabicPeriod" startAt="14"/>
                      </a:pPr>
                      <a:r>
                        <a:rPr lang="en-US" sz="2000" kern="1200" dirty="0" smtClean="0">
                          <a:solidFill>
                            <a:srgbClr val="011213"/>
                          </a:solidFill>
                          <a:latin typeface="Calibri"/>
                          <a:ea typeface="Calibri"/>
                          <a:cs typeface="Times New Roman"/>
                        </a:rPr>
                        <a:t>Techniques </a:t>
                      </a:r>
                      <a:r>
                        <a:rPr lang="en-US" sz="2000" kern="1200" dirty="0">
                          <a:solidFill>
                            <a:srgbClr val="011213"/>
                          </a:solidFill>
                          <a:latin typeface="Calibri"/>
                          <a:ea typeface="Calibri"/>
                          <a:cs typeface="Times New Roman"/>
                        </a:rPr>
                        <a:t>for Planning Risk </a:t>
                      </a:r>
                      <a:r>
                        <a:rPr lang="en-US" sz="2000" kern="1200" dirty="0" smtClean="0">
                          <a:solidFill>
                            <a:srgbClr val="011213"/>
                          </a:solidFill>
                          <a:latin typeface="Calibri"/>
                          <a:ea typeface="Calibri"/>
                          <a:cs typeface="Times New Roman"/>
                        </a:rPr>
                        <a:t>Responses</a:t>
                      </a:r>
                    </a:p>
                    <a:p>
                      <a:pPr marL="1143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11739372"/>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114300" marR="0" lvl="0" indent="-457200" algn="l" defTabSz="914400" rtl="0" eaLnBrk="1" latinLnBrk="0" hangingPunct="1">
                        <a:lnSpc>
                          <a:spcPct val="115000"/>
                        </a:lnSpc>
                        <a:spcBef>
                          <a:spcPts val="0"/>
                        </a:spcBef>
                        <a:spcAft>
                          <a:spcPts val="0"/>
                        </a:spcAft>
                        <a:buFont typeface="+mj-lt"/>
                        <a:buAutoNum type="arabicPeriod" startAt="14"/>
                      </a:pPr>
                      <a:r>
                        <a:rPr lang="en-US" sz="2000" kern="1200" dirty="0" smtClean="0">
                          <a:solidFill>
                            <a:srgbClr val="011213"/>
                          </a:solidFill>
                          <a:latin typeface="Calibri"/>
                          <a:ea typeface="Calibri"/>
                          <a:cs typeface="Times New Roman"/>
                        </a:rPr>
                        <a:t>Techniques </a:t>
                      </a:r>
                      <a:r>
                        <a:rPr lang="en-US" sz="2000" kern="1200" dirty="0">
                          <a:solidFill>
                            <a:srgbClr val="011213"/>
                          </a:solidFill>
                          <a:latin typeface="Calibri"/>
                          <a:ea typeface="Calibri"/>
                          <a:cs typeface="Times New Roman"/>
                        </a:rPr>
                        <a:t>for Planning Risk </a:t>
                      </a:r>
                      <a:r>
                        <a:rPr lang="en-US" sz="2000" kern="1200" dirty="0" smtClean="0">
                          <a:solidFill>
                            <a:srgbClr val="011213"/>
                          </a:solidFill>
                          <a:latin typeface="Calibri"/>
                          <a:ea typeface="Calibri"/>
                          <a:cs typeface="Times New Roman"/>
                        </a:rPr>
                        <a:t>Responses</a:t>
                      </a:r>
                    </a:p>
                    <a:p>
                      <a:pPr marL="1143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Contingency Reserves</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Risk and Safety</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Principal Determinants</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Managing by Stakeholder Groupings and categories</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The Means and Value of Exercising Positive Influence</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Risks in Contracts</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Contract Strategy Considerations</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Suggested Risk Sharing Principle</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Types of Contract</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Different Contract Risk Implications</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More Than One Risk</a:t>
                      </a:r>
                    </a:p>
                    <a:p>
                      <a:pPr marL="457200" marR="0" lvl="2" indent="-285750" algn="l" defTabSz="914400" rtl="0" eaLnBrk="1" latinLnBrk="0" hangingPunct="1">
                        <a:lnSpc>
                          <a:spcPct val="115000"/>
                        </a:lnSpc>
                        <a:spcBef>
                          <a:spcPts val="0"/>
                        </a:spcBef>
                        <a:spcAft>
                          <a:spcPts val="0"/>
                        </a:spcAft>
                        <a:buFont typeface="Courier New"/>
                        <a:buChar char="o"/>
                      </a:pPr>
                      <a:r>
                        <a:rPr lang="en-US" sz="1400" kern="1200" dirty="0">
                          <a:solidFill>
                            <a:srgbClr val="011213"/>
                          </a:solidFill>
                          <a:latin typeface="Calibri"/>
                          <a:ea typeface="Calibri"/>
                          <a:cs typeface="Times New Roman"/>
                        </a:rPr>
                        <a:t>A Question of Attitudes</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Tools &amp; Techniques for the Plan Risk Responses Process</a:t>
                      </a:r>
                    </a:p>
                    <a:p>
                      <a:pPr marL="0" marR="0" lvl="0" indent="-342900" algn="l" defTabSz="914400" rtl="0" eaLnBrk="1" latinLnBrk="0" hangingPunct="1">
                        <a:lnSpc>
                          <a:spcPct val="115000"/>
                        </a:lnSpc>
                        <a:spcBef>
                          <a:spcPts val="0"/>
                        </a:spcBef>
                        <a:spcAft>
                          <a:spcPts val="0"/>
                        </a:spcAft>
                        <a:buFont typeface="Symbol"/>
                        <a:buChar char=""/>
                      </a:pPr>
                      <a:r>
                        <a:rPr lang="en-US" sz="1400" kern="1200" dirty="0">
                          <a:solidFill>
                            <a:srgbClr val="011213"/>
                          </a:solidFill>
                          <a:latin typeface="Calibri"/>
                          <a:ea typeface="Calibri"/>
                          <a:cs typeface="Times New Roman"/>
                        </a:rPr>
                        <a:t> Documenting the Results of the Plan Risk Responses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the various types of reserves and how through different tools and techniques, these can be planned to be used to respond to selected risks.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lvl="0"/>
                      <a:r>
                        <a:rPr lang="en-US" sz="2000" kern="1200" dirty="0" smtClean="0">
                          <a:solidFill>
                            <a:srgbClr val="011213"/>
                          </a:solidFill>
                          <a:latin typeface="Calibri"/>
                          <a:ea typeface="Calibri"/>
                          <a:cs typeface="Times New Roman"/>
                        </a:rPr>
                        <a:t>15.    Monitoring and Controlling Risks and Techniques</a:t>
                      </a:r>
                    </a:p>
                    <a:p>
                      <a:pPr marL="1143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4"/>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6594956"/>
        </p:xfrm>
        <a:graphic>
          <a:graphicData uri="http://schemas.openxmlformats.org/drawingml/2006/table">
            <a:tbl>
              <a:tblPr/>
              <a:tblGrid>
                <a:gridCol w="3402055"/>
                <a:gridCol w="2845137"/>
                <a:gridCol w="2439607"/>
              </a:tblGrid>
              <a:tr h="292140">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4512">
                <a:tc>
                  <a:txBody>
                    <a:bodyPr/>
                    <a:lstStyle/>
                    <a:p>
                      <a:pPr marL="114300" marR="0" lvl="0" indent="-457200" algn="l" defTabSz="914400" rtl="0" eaLnBrk="1" latinLnBrk="0" hangingPunct="1">
                        <a:lnSpc>
                          <a:spcPct val="115000"/>
                        </a:lnSpc>
                        <a:spcBef>
                          <a:spcPts val="0"/>
                        </a:spcBef>
                        <a:spcAft>
                          <a:spcPts val="0"/>
                        </a:spcAft>
                        <a:buFont typeface="+mj-lt"/>
                        <a:buAutoNum type="arabicPeriod" startAt="15"/>
                      </a:pPr>
                      <a:r>
                        <a:rPr lang="en-US" sz="2000" kern="1200" dirty="0" smtClean="0">
                          <a:solidFill>
                            <a:srgbClr val="011213"/>
                          </a:solidFill>
                          <a:latin typeface="Calibri"/>
                          <a:ea typeface="Calibri"/>
                          <a:cs typeface="Times New Roman"/>
                        </a:rPr>
                        <a:t>Monitoring </a:t>
                      </a:r>
                      <a:r>
                        <a:rPr lang="en-US" sz="2000" kern="1200" dirty="0">
                          <a:solidFill>
                            <a:srgbClr val="011213"/>
                          </a:solidFill>
                          <a:latin typeface="Calibri"/>
                          <a:ea typeface="Calibri"/>
                          <a:cs typeface="Times New Roman"/>
                        </a:rPr>
                        <a:t>and Controlling Risks and </a:t>
                      </a:r>
                      <a:r>
                        <a:rPr lang="en-US" sz="2000" kern="1200" dirty="0" smtClean="0">
                          <a:solidFill>
                            <a:srgbClr val="011213"/>
                          </a:solidFill>
                          <a:latin typeface="Calibri"/>
                          <a:ea typeface="Calibri"/>
                          <a:cs typeface="Times New Roman"/>
                        </a:rPr>
                        <a:t>Techniques</a:t>
                      </a: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5"/>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None/>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Role of Risk Owners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Sensors and Risk Triggers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Audits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New Risk Identification and Handling</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Purpose and Objective of the Monitor and Control Risks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Monitor and Control Risks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Tools &amp; Techniques for the Monitor and Control Risks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 Documenting the Results of the Monitor and Control Risks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how to Monitor and Control the planned responses and keep an eye on any new risks.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948">
                <a:tc>
                  <a:txBody>
                    <a:bodyPr/>
                    <a:lstStyle/>
                    <a:p>
                      <a:pPr marL="0" marR="0" algn="l" defTabSz="914400" rtl="0" eaLnBrk="1" latinLnBrk="0" hangingPunct="1">
                        <a:lnSpc>
                          <a:spcPct val="115000"/>
                        </a:lnSpc>
                        <a:spcBef>
                          <a:spcPts val="0"/>
                        </a:spcBef>
                        <a:spcAft>
                          <a:spcPts val="0"/>
                        </a:spcAft>
                      </a:pPr>
                      <a:r>
                        <a:rPr lang="en-US" sz="2000" b="1" kern="1200" dirty="0">
                          <a:solidFill>
                            <a:srgbClr val="011213"/>
                          </a:solidFill>
                          <a:latin typeface="Calibri"/>
                          <a:ea typeface="Calibri"/>
                          <a:cs typeface="Times New Roman"/>
                        </a:rPr>
                        <a:t>Final Examination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5724644"/>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1</a:t>
            </a:r>
          </a:p>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OVERVIEW</a:t>
            </a:r>
          </a:p>
          <a:p>
            <a:pPr algn="ctr">
              <a:defRPr/>
            </a:pPr>
            <a:r>
              <a:rPr lang="en-US" sz="2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Issue, Problem, Change, Uncertainty, Risk, Threat, Opportunity, Hazard, Disaster and Crisis</a:t>
            </a:r>
          </a:p>
          <a:p>
            <a:pPr algn="ctr">
              <a:defRPr/>
            </a:pP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a:t>
            </a:r>
          </a:p>
          <a:p>
            <a:pPr algn="ctr">
              <a:defRPr/>
            </a:pP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MANAGEMENT</a:t>
            </a:r>
          </a:p>
          <a:p>
            <a:pPr algn="ctr"/>
            <a:r>
              <a:rPr lang="en-US" sz="5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MPMSP2010A</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Issue</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Problem</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Change</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Uncertainty</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Risk</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Threat</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Opportunity</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Hazard</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Disaster</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Crisis</a:t>
            </a:r>
          </a:p>
          <a:p>
            <a:pPr marL="514350" indent="-514350" eaLnBrk="0" hangingPunct="0">
              <a:spcBef>
                <a:spcPct val="20000"/>
              </a:spcBef>
              <a:buFontTx/>
              <a:buChar char="•"/>
              <a:tabLst>
                <a:tab pos="1076325" algn="l"/>
              </a:tabLst>
              <a:defRPr/>
            </a:pPr>
            <a:r>
              <a:rPr lang="en-US" sz="2400" b="1" kern="0" dirty="0" smtClean="0">
                <a:solidFill>
                  <a:schemeClr val="accent1">
                    <a:lumMod val="50000"/>
                  </a:schemeClr>
                </a:solidFill>
                <a:latin typeface="+mn-lt"/>
                <a:cs typeface="+mn-cs"/>
              </a:rPr>
              <a:t>Force </a:t>
            </a:r>
            <a:r>
              <a:rPr lang="en-US" sz="2400" b="1" kern="0" dirty="0" err="1" smtClean="0">
                <a:solidFill>
                  <a:schemeClr val="accent1">
                    <a:lumMod val="50000"/>
                  </a:schemeClr>
                </a:solidFill>
                <a:latin typeface="+mn-lt"/>
                <a:cs typeface="+mn-cs"/>
              </a:rPr>
              <a:t>Majure</a:t>
            </a:r>
            <a:endParaRPr lang="en-US" sz="2400" b="1" kern="0" dirty="0">
              <a:solidFill>
                <a:schemeClr val="accent1">
                  <a:lumMod val="50000"/>
                </a:schemeClr>
              </a:solidFill>
              <a:latin typeface="+mn-lt"/>
              <a:cs typeface="+mn-cs"/>
            </a:endParaRPr>
          </a:p>
          <a:p>
            <a:pPr marL="514350" indent="-514350" eaLnBrk="0" hangingPunct="0">
              <a:spcBef>
                <a:spcPct val="20000"/>
              </a:spcBef>
              <a:buFontTx/>
              <a:buChar char="•"/>
              <a:tabLst>
                <a:tab pos="1076325" algn="l"/>
              </a:tabLst>
              <a:defRPr/>
            </a:pPr>
            <a:endParaRPr lang="en-US" sz="2400" b="1" kern="0" dirty="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3785652"/>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ISSUE</a:t>
            </a:r>
          </a:p>
          <a:p>
            <a:pPr algn="ctr">
              <a:defRPr/>
            </a:pP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ISSUE MANAGEMENT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endParaRPr lang="en-US" sz="2000" kern="0" dirty="0" smtClean="0">
              <a:solidFill>
                <a:schemeClr val="accent1">
                  <a:lumMod val="50000"/>
                </a:schemeClr>
              </a:solidFill>
              <a:latin typeface="+mn-lt"/>
              <a:cs typeface="+mn-cs"/>
            </a:endParaRPr>
          </a:p>
          <a:p>
            <a:r>
              <a:rPr lang="en-US" sz="2000" kern="0" dirty="0" err="1">
                <a:solidFill>
                  <a:schemeClr val="accent1">
                    <a:lumMod val="50000"/>
                  </a:schemeClr>
                </a:solidFill>
                <a:latin typeface="+mn-lt"/>
                <a:cs typeface="+mn-cs"/>
              </a:rPr>
              <a:t>is·sue</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sh</a:t>
            </a:r>
            <a:r>
              <a:rPr lang="en-US" sz="2000" kern="0" dirty="0">
                <a:solidFill>
                  <a:schemeClr val="accent1">
                    <a:lumMod val="50000"/>
                  </a:schemeClr>
                </a:solidFill>
                <a:latin typeface="+mn-lt"/>
                <a:cs typeface="+mn-cs"/>
              </a:rPr>
              <a:t>) n. 1.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a</a:t>
            </a:r>
            <a:r>
              <a:rPr lang="en-US" sz="2000" kern="0" dirty="0">
                <a:solidFill>
                  <a:schemeClr val="accent1">
                    <a:lumMod val="50000"/>
                  </a:schemeClr>
                </a:solidFill>
                <a:latin typeface="+mn-lt"/>
                <a:cs typeface="+mn-cs"/>
              </a:rPr>
              <a:t>. The act or an instance of flowing, passing, or giving out.</a:t>
            </a:r>
          </a:p>
          <a:p>
            <a:r>
              <a:rPr lang="en-US" sz="2000" kern="0" dirty="0">
                <a:solidFill>
                  <a:schemeClr val="accent1">
                    <a:lumMod val="50000"/>
                  </a:schemeClr>
                </a:solidFill>
                <a:latin typeface="+mn-lt"/>
                <a:cs typeface="+mn-cs"/>
              </a:rPr>
              <a:t>b. The act of circulating, distributing, or publishing by an office or official group:</a:t>
            </a: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In business, Issue Management refers to the </a:t>
            </a:r>
            <a:r>
              <a:rPr lang="en-US" sz="2000" kern="0" dirty="0">
                <a:solidFill>
                  <a:schemeClr val="accent1">
                    <a:lumMod val="50000"/>
                  </a:schemeClr>
                </a:solidFill>
                <a:latin typeface="+mn-lt"/>
                <a:cs typeface="+mn-cs"/>
              </a:rPr>
              <a:t>discipline and process of managing business issues and usually implies using technology to electronically automate the process. </a:t>
            </a:r>
            <a:endParaRPr lang="en-US" sz="2000" kern="0" dirty="0" smtClean="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In </a:t>
            </a:r>
            <a:r>
              <a:rPr lang="en-US" sz="2000" kern="0" dirty="0">
                <a:solidFill>
                  <a:schemeClr val="accent1">
                    <a:lumMod val="50000"/>
                  </a:schemeClr>
                </a:solidFill>
                <a:latin typeface="+mn-lt"/>
                <a:cs typeface="+mn-cs"/>
              </a:rPr>
              <a:t>Project Management, the purpose of Issue Management is to ensure that any concerns recognized during a project are addressed in a timely manner and do not go unresolved until they become major </a:t>
            </a:r>
            <a:r>
              <a:rPr lang="en-US" sz="2000" kern="0" dirty="0" smtClean="0">
                <a:solidFill>
                  <a:schemeClr val="accent1">
                    <a:lumMod val="50000"/>
                  </a:schemeClr>
                </a:solidFill>
                <a:latin typeface="+mn-lt"/>
                <a:cs typeface="+mn-cs"/>
              </a:rPr>
              <a:t>problems.</a:t>
            </a:r>
          </a:p>
          <a:p>
            <a:endParaRPr lang="en-US" sz="2000" kern="0" dirty="0" smtClean="0">
              <a:solidFill>
                <a:schemeClr val="accent1">
                  <a:lumMod val="50000"/>
                </a:schemeClr>
              </a:solidFill>
              <a:latin typeface="+mn-lt"/>
              <a:cs typeface="+mn-cs"/>
            </a:endParaRPr>
          </a:p>
        </p:txBody>
      </p:sp>
      <p:sp>
        <p:nvSpPr>
          <p:cNvPr id="4" name="Rectangle 3"/>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
        <p:nvSpPr>
          <p:cNvPr id="5" name="Rectangle 4"/>
          <p:cNvSpPr/>
          <p:nvPr/>
        </p:nvSpPr>
        <p:spPr>
          <a:xfrm>
            <a:off x="4009261" y="2971800"/>
            <a:ext cx="5134739"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http://www.thefreedictionary.com/issue</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PROBLEM</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prob·lem</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prblm</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n</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question to be considered, solved, or answered: math problems; the problem of how to arrange transportation.</a:t>
            </a:r>
          </a:p>
          <a:p>
            <a:r>
              <a:rPr lang="en-US" sz="2000" kern="0" dirty="0">
                <a:solidFill>
                  <a:schemeClr val="accent1">
                    <a:lumMod val="50000"/>
                  </a:schemeClr>
                </a:solidFill>
                <a:latin typeface="+mn-lt"/>
                <a:cs typeface="+mn-cs"/>
              </a:rPr>
              <a:t>2. A situation, matter, or person that presents perplexity or difficulty: was having problems breathing; considered the main problem to be his boss. See Usage Note at </a:t>
            </a:r>
            <a:r>
              <a:rPr lang="en-US" sz="2000" kern="0" dirty="0">
                <a:solidFill>
                  <a:schemeClr val="accent1">
                    <a:lumMod val="50000"/>
                  </a:schemeClr>
                </a:solidFill>
                <a:latin typeface="+mn-lt"/>
                <a:cs typeface="+mn-cs"/>
                <a:hlinkClick r:id="rId2" action="ppaction://hlinkfile"/>
              </a:rPr>
              <a:t>dilemma</a:t>
            </a:r>
            <a:r>
              <a:rPr lang="en-US" sz="2000" kern="0" dirty="0">
                <a:solidFill>
                  <a:schemeClr val="accent1">
                    <a:lumMod val="50000"/>
                  </a:schemeClr>
                </a:solidFill>
                <a:latin typeface="+mn-lt"/>
                <a:cs typeface="+mn-cs"/>
              </a:rPr>
              <a:t>.</a:t>
            </a:r>
          </a:p>
          <a:p>
            <a:r>
              <a:rPr lang="en-US" sz="2000" kern="0" dirty="0">
                <a:solidFill>
                  <a:schemeClr val="accent1">
                    <a:lumMod val="50000"/>
                  </a:schemeClr>
                </a:solidFill>
                <a:latin typeface="+mn-lt"/>
                <a:cs typeface="+mn-cs"/>
              </a:rPr>
              <a:t>3. A misgiving, objection, or complaint: I have a problem with his cynicism.</a:t>
            </a: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adj</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Difficult to deal with or control: a problem child.</a:t>
            </a:r>
          </a:p>
          <a:p>
            <a:r>
              <a:rPr lang="en-US" sz="2000" kern="0" dirty="0">
                <a:solidFill>
                  <a:schemeClr val="accent1">
                    <a:lumMod val="50000"/>
                  </a:schemeClr>
                </a:solidFill>
                <a:latin typeface="+mn-lt"/>
                <a:cs typeface="+mn-cs"/>
              </a:rPr>
              <a:t>2. Dealing with a moral or social problem: a problem play.</a:t>
            </a:r>
          </a:p>
          <a:p>
            <a:r>
              <a:rPr lang="en-US" sz="2000" kern="0" dirty="0">
                <a:solidFill>
                  <a:schemeClr val="accent1">
                    <a:lumMod val="50000"/>
                  </a:schemeClr>
                </a:solidFill>
                <a:latin typeface="+mn-lt"/>
                <a:cs typeface="+mn-cs"/>
              </a:rPr>
              <a:t>Idiom: no problem Used to express confirmation of or compliance with a request.</a:t>
            </a: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p:txBody>
      </p:sp>
      <p:sp>
        <p:nvSpPr>
          <p:cNvPr id="5" name="Rectangle 4"/>
          <p:cNvSpPr/>
          <p:nvPr/>
        </p:nvSpPr>
        <p:spPr>
          <a:xfrm>
            <a:off x="3688660" y="6488668"/>
            <a:ext cx="5455340"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http://www.thefreedictionary.com/problem</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2758788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a:solidFill>
                  <a:schemeClr val="accent1">
                    <a:lumMod val="50000"/>
                  </a:schemeClr>
                </a:solidFill>
                <a:latin typeface="+mn-lt"/>
                <a:cs typeface="+mn-cs"/>
              </a:rPr>
              <a:t>change  (</a:t>
            </a:r>
            <a:r>
              <a:rPr lang="en-US" sz="2000" kern="0" dirty="0" err="1">
                <a:solidFill>
                  <a:schemeClr val="accent1">
                    <a:lumMod val="50000"/>
                  </a:schemeClr>
                </a:solidFill>
                <a:latin typeface="+mn-lt"/>
                <a:cs typeface="+mn-cs"/>
              </a:rPr>
              <a:t>chnj</a:t>
            </a:r>
            <a:r>
              <a:rPr lang="en-US" sz="2000" kern="0" dirty="0">
                <a:solidFill>
                  <a:schemeClr val="accent1">
                    <a:lumMod val="50000"/>
                  </a:schemeClr>
                </a:solidFill>
                <a:latin typeface="+mn-lt"/>
                <a:cs typeface="+mn-cs"/>
              </a:rPr>
              <a:t>) v. changed, </a:t>
            </a:r>
            <a:r>
              <a:rPr lang="en-US" sz="2000" kern="0" dirty="0" err="1">
                <a:solidFill>
                  <a:schemeClr val="accent1">
                    <a:lumMod val="50000"/>
                  </a:schemeClr>
                </a:solidFill>
                <a:latin typeface="+mn-lt"/>
                <a:cs typeface="+mn-cs"/>
              </a:rPr>
              <a:t>chang·ing</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chang·es</a:t>
            </a:r>
            <a:r>
              <a:rPr lang="en-US" sz="2000" kern="0" dirty="0">
                <a:solidFill>
                  <a:schemeClr val="accent1">
                    <a:lumMod val="50000"/>
                  </a:schemeClr>
                </a:solidFill>
                <a:latin typeface="+mn-lt"/>
                <a:cs typeface="+mn-cs"/>
              </a:rPr>
              <a:t> </a:t>
            </a:r>
          </a:p>
          <a:p>
            <a:r>
              <a:rPr lang="en-US" sz="2000" kern="0" dirty="0">
                <a:solidFill>
                  <a:schemeClr val="accent1">
                    <a:lumMod val="50000"/>
                  </a:schemeClr>
                </a:solidFill>
                <a:latin typeface="+mn-lt"/>
                <a:cs typeface="+mn-cs"/>
              </a:rPr>
              <a:t>v.tr.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To cause to be different: change the spelling of a word.</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To give a completely different form or appearance to; transform: changed the yard into a garden.</a:t>
            </a:r>
          </a:p>
          <a:p>
            <a:r>
              <a:rPr lang="en-US" sz="2000" kern="0" dirty="0">
                <a:solidFill>
                  <a:schemeClr val="accent1">
                    <a:lumMod val="50000"/>
                  </a:schemeClr>
                </a:solidFill>
                <a:latin typeface="+mn-lt"/>
                <a:cs typeface="+mn-cs"/>
              </a:rPr>
              <a:t>2. To give and receive reciprocally; interchange: change places.</a:t>
            </a:r>
          </a:p>
          <a:p>
            <a:r>
              <a:rPr lang="en-US" sz="2000" kern="0" dirty="0">
                <a:solidFill>
                  <a:schemeClr val="accent1">
                    <a:lumMod val="50000"/>
                  </a:schemeClr>
                </a:solidFill>
                <a:latin typeface="+mn-lt"/>
                <a:cs typeface="+mn-cs"/>
              </a:rPr>
              <a:t>3. To exchange for or replace with another, usually of the same kind or category: change one's name; a light that changes colors.</a:t>
            </a:r>
          </a:p>
          <a:p>
            <a:r>
              <a:rPr lang="en-US" sz="2000" kern="0" dirty="0">
                <a:solidFill>
                  <a:schemeClr val="accent1">
                    <a:lumMod val="50000"/>
                  </a:schemeClr>
                </a:solidFill>
                <a:latin typeface="+mn-lt"/>
                <a:cs typeface="+mn-cs"/>
              </a:rPr>
              <a:t>4. a. To lay aside, abandon, or leave for another; switch: change methods; change sides.</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To transfer from (one conveyance) to another: change planes.</a:t>
            </a:r>
          </a:p>
          <a:p>
            <a:r>
              <a:rPr lang="en-US" sz="2000" kern="0" dirty="0">
                <a:solidFill>
                  <a:schemeClr val="accent1">
                    <a:lumMod val="50000"/>
                  </a:schemeClr>
                </a:solidFill>
                <a:latin typeface="+mn-lt"/>
                <a:cs typeface="+mn-cs"/>
              </a:rPr>
              <a:t>5. To give or receive the equivalent of (money) in lower denominations or in foreign currency.</a:t>
            </a:r>
          </a:p>
          <a:p>
            <a:r>
              <a:rPr lang="en-US" sz="2000" kern="0" dirty="0">
                <a:solidFill>
                  <a:schemeClr val="accent1">
                    <a:lumMod val="50000"/>
                  </a:schemeClr>
                </a:solidFill>
                <a:latin typeface="+mn-lt"/>
                <a:cs typeface="+mn-cs"/>
              </a:rPr>
              <a:t>6. To put a fresh covering on: change a bed; change the baby.</a:t>
            </a:r>
          </a:p>
          <a:p>
            <a:endParaRPr lang="en-US" sz="2000" kern="0" dirty="0">
              <a:solidFill>
                <a:schemeClr val="accent1">
                  <a:lumMod val="50000"/>
                </a:schemeClr>
              </a:solidFill>
              <a:latin typeface="+mn-lt"/>
              <a:cs typeface="+mn-cs"/>
            </a:endParaRPr>
          </a:p>
        </p:txBody>
      </p:sp>
      <p:sp>
        <p:nvSpPr>
          <p:cNvPr id="5" name="Rectangle 4"/>
          <p:cNvSpPr/>
          <p:nvPr/>
        </p:nvSpPr>
        <p:spPr>
          <a:xfrm>
            <a:off x="3791253" y="6488668"/>
            <a:ext cx="53527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http://www.thefreedictionary.com/change</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MANAGEMENT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smtClean="0">
                <a:solidFill>
                  <a:schemeClr val="accent1">
                    <a:lumMod val="50000"/>
                  </a:schemeClr>
                </a:solidFill>
                <a:latin typeface="+mn-lt"/>
                <a:cs typeface="+mn-cs"/>
              </a:rPr>
              <a:t>Change </a:t>
            </a:r>
            <a:r>
              <a:rPr lang="en-US" sz="2000" kern="0" dirty="0">
                <a:solidFill>
                  <a:schemeClr val="accent1">
                    <a:lumMod val="50000"/>
                  </a:schemeClr>
                </a:solidFill>
                <a:latin typeface="+mn-lt"/>
                <a:cs typeface="+mn-cs"/>
              </a:rPr>
              <a:t>management is a structured approach to transitioning individuals, teams, and organizations from a current state to a desired future state. </a:t>
            </a:r>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In </a:t>
            </a:r>
            <a:r>
              <a:rPr lang="en-US" sz="2000" kern="0" dirty="0">
                <a:solidFill>
                  <a:schemeClr val="accent1">
                    <a:lumMod val="50000"/>
                  </a:schemeClr>
                </a:solidFill>
                <a:latin typeface="+mn-lt"/>
                <a:cs typeface="+mn-cs"/>
              </a:rPr>
              <a:t>project management, change management refers to a project management process where changes to a project are formally introduced and approved</a:t>
            </a:r>
            <a:r>
              <a:rPr lang="en-US" sz="2000" kern="0" dirty="0" smtClean="0">
                <a:solidFill>
                  <a:schemeClr val="accent1">
                    <a:lumMod val="50000"/>
                  </a:schemeClr>
                </a:solidFill>
                <a:latin typeface="+mn-lt"/>
                <a:cs typeface="+mn-cs"/>
              </a:rPr>
              <a:t>.</a:t>
            </a:r>
          </a:p>
          <a:p>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The field of change management grew from the recognition that organizations are composed of people. And the behaviors of people make up the outputs of an organization.</a:t>
            </a:r>
          </a:p>
          <a:p>
            <a:endParaRPr lang="en-US" sz="2000" kern="0" dirty="0">
              <a:solidFill>
                <a:schemeClr val="accent1">
                  <a:lumMod val="50000"/>
                </a:schemeClr>
              </a:solidFill>
              <a:latin typeface="+mn-lt"/>
              <a:cs typeface="+mn-cs"/>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UNCERTAINTY</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un·cer·tain·ty</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(n-</a:t>
            </a:r>
            <a:r>
              <a:rPr lang="en-US" sz="2000" kern="0" dirty="0" err="1">
                <a:solidFill>
                  <a:schemeClr val="accent1">
                    <a:lumMod val="50000"/>
                  </a:schemeClr>
                </a:solidFill>
                <a:latin typeface="+mn-lt"/>
                <a:cs typeface="+mn-cs"/>
              </a:rPr>
              <a:t>sûrtn</a:t>
            </a:r>
            <a:r>
              <a:rPr lang="en-US" sz="2000" kern="0" dirty="0">
                <a:solidFill>
                  <a:schemeClr val="accent1">
                    <a:lumMod val="50000"/>
                  </a:schemeClr>
                </a:solidFill>
                <a:latin typeface="+mn-lt"/>
                <a:cs typeface="+mn-cs"/>
              </a:rPr>
              <a:t>-t) n. pl. </a:t>
            </a:r>
            <a:r>
              <a:rPr lang="en-US" sz="2000" kern="0" dirty="0" err="1">
                <a:solidFill>
                  <a:schemeClr val="accent1">
                    <a:lumMod val="50000"/>
                  </a:schemeClr>
                </a:solidFill>
                <a:latin typeface="+mn-lt"/>
                <a:cs typeface="+mn-cs"/>
              </a:rPr>
              <a:t>un·cer·tain·ties</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The condition of being uncertain; doubt.</a:t>
            </a:r>
          </a:p>
          <a:p>
            <a:r>
              <a:rPr lang="en-US" sz="2000" kern="0" dirty="0">
                <a:solidFill>
                  <a:schemeClr val="accent1">
                    <a:lumMod val="50000"/>
                  </a:schemeClr>
                </a:solidFill>
                <a:latin typeface="+mn-lt"/>
                <a:cs typeface="+mn-cs"/>
              </a:rPr>
              <a:t>2. Something uncertain: the uncertainties of modern life.</a:t>
            </a:r>
          </a:p>
          <a:p>
            <a:r>
              <a:rPr lang="en-US" sz="2000" kern="0" dirty="0">
                <a:solidFill>
                  <a:schemeClr val="accent1">
                    <a:lumMod val="50000"/>
                  </a:schemeClr>
                </a:solidFill>
                <a:latin typeface="+mn-lt"/>
                <a:cs typeface="+mn-cs"/>
              </a:rPr>
              <a:t>3. Statistics </a:t>
            </a:r>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The </a:t>
            </a:r>
            <a:r>
              <a:rPr lang="en-US" sz="2000" kern="0" dirty="0">
                <a:solidFill>
                  <a:schemeClr val="accent1">
                    <a:lumMod val="50000"/>
                  </a:schemeClr>
                </a:solidFill>
                <a:latin typeface="+mn-lt"/>
                <a:cs typeface="+mn-cs"/>
              </a:rPr>
              <a:t>estimated amount or percentage by which an observed or calculated value may differ from the true value.</a:t>
            </a: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Synonyms</a:t>
            </a:r>
            <a:r>
              <a:rPr lang="en-US" sz="2000" kern="0" dirty="0">
                <a:solidFill>
                  <a:schemeClr val="accent1">
                    <a:lumMod val="50000"/>
                  </a:schemeClr>
                </a:solidFill>
                <a:latin typeface="+mn-lt"/>
                <a:cs typeface="+mn-cs"/>
              </a:rPr>
              <a:t>: uncertainty, doubt, dubiety, skepticism, suspicion, mistrust</a:t>
            </a:r>
            <a:br>
              <a:rPr lang="en-US" sz="2000" kern="0" dirty="0">
                <a:solidFill>
                  <a:schemeClr val="accent1">
                    <a:lumMod val="50000"/>
                  </a:schemeClr>
                </a:solidFill>
                <a:latin typeface="+mn-lt"/>
                <a:cs typeface="+mn-cs"/>
              </a:rPr>
            </a:b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These </a:t>
            </a:r>
            <a:r>
              <a:rPr lang="en-US" sz="2000" kern="0" dirty="0">
                <a:solidFill>
                  <a:schemeClr val="accent1">
                    <a:lumMod val="50000"/>
                  </a:schemeClr>
                </a:solidFill>
                <a:latin typeface="+mn-lt"/>
                <a:cs typeface="+mn-cs"/>
              </a:rPr>
              <a:t>nouns refer to the condition of being unsure about someone or something. </a:t>
            </a:r>
            <a:endParaRPr lang="en-US" sz="2000" kern="0" dirty="0" smtClean="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Uncertainty</a:t>
            </a:r>
            <a:r>
              <a:rPr lang="en-US" sz="2000" kern="0" dirty="0">
                <a:solidFill>
                  <a:schemeClr val="accent1">
                    <a:lumMod val="50000"/>
                  </a:schemeClr>
                </a:solidFill>
                <a:latin typeface="+mn-lt"/>
                <a:cs typeface="+mn-cs"/>
              </a:rPr>
              <a:t>, the least forceful, merely denotes a lack of assurance or </a:t>
            </a:r>
            <a:r>
              <a:rPr lang="en-US" sz="2000" kern="0" dirty="0" smtClean="0">
                <a:solidFill>
                  <a:schemeClr val="accent1">
                    <a:lumMod val="50000"/>
                  </a:schemeClr>
                </a:solidFill>
                <a:latin typeface="+mn-lt"/>
                <a:cs typeface="+mn-cs"/>
              </a:rPr>
              <a:t>conviction. </a:t>
            </a:r>
            <a:endParaRPr lang="en-US" sz="2000" kern="0" dirty="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p:txBody>
      </p:sp>
      <p:sp>
        <p:nvSpPr>
          <p:cNvPr id="5" name="Rectangle 4"/>
          <p:cNvSpPr/>
          <p:nvPr/>
        </p:nvSpPr>
        <p:spPr>
          <a:xfrm>
            <a:off x="3355236" y="6488668"/>
            <a:ext cx="5788764"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http://www.thefreedictionary.com/uncertainty</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3785652"/>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smtClean="0">
                <a:solidFill>
                  <a:schemeClr val="accent1">
                    <a:lumMod val="50000"/>
                  </a:schemeClr>
                </a:solidFill>
                <a:latin typeface="+mn-lt"/>
                <a:cs typeface="+mn-cs"/>
              </a:rPr>
              <a:t>risk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rsk</a:t>
            </a:r>
            <a:r>
              <a:rPr lang="en-US" sz="2000" kern="0" dirty="0">
                <a:solidFill>
                  <a:schemeClr val="accent1">
                    <a:lumMod val="50000"/>
                  </a:schemeClr>
                </a:solidFill>
                <a:latin typeface="+mn-lt"/>
                <a:cs typeface="+mn-cs"/>
              </a:rPr>
              <a:t>) n.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The possibility of suffering harm or loss; danger.</a:t>
            </a:r>
          </a:p>
          <a:p>
            <a:r>
              <a:rPr lang="en-US" sz="2000" kern="0" dirty="0">
                <a:solidFill>
                  <a:schemeClr val="accent1">
                    <a:lumMod val="50000"/>
                  </a:schemeClr>
                </a:solidFill>
                <a:latin typeface="+mn-lt"/>
                <a:cs typeface="+mn-cs"/>
              </a:rPr>
              <a:t>2. A factor, thing, element, or course involving uncertain danger; a </a:t>
            </a:r>
            <a:r>
              <a:rPr lang="en-US" sz="2000" kern="0" dirty="0" smtClean="0">
                <a:solidFill>
                  <a:schemeClr val="accent1">
                    <a:lumMod val="50000"/>
                  </a:schemeClr>
                </a:solidFill>
                <a:latin typeface="+mn-lt"/>
                <a:cs typeface="+mn-cs"/>
              </a:rPr>
              <a:t>hazard.</a:t>
            </a:r>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3. a. The danger or probability of loss to an insurer.</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The amount that an insurance company stands to lose</a:t>
            </a:r>
            <a:r>
              <a:rPr lang="en-US" sz="2000" kern="0" dirty="0" smtClean="0">
                <a:solidFill>
                  <a:schemeClr val="accent1">
                    <a:lumMod val="50000"/>
                  </a:schemeClr>
                </a:solidFill>
                <a:latin typeface="+mn-lt"/>
                <a:cs typeface="+mn-cs"/>
              </a:rPr>
              <a:t>.</a:t>
            </a: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Risk management is the identification, assessment, and prioritization of risks (defined in ISO 31000 as the effect of uncertainty on objectives, whether positive or negative) followed by coordinated and economical application of resources to minimize, monitor, and control the probability and/or impact of unfortunate events</a:t>
            </a:r>
            <a:r>
              <a:rPr lang="en-US" sz="2000" kern="0" dirty="0">
                <a:solidFill>
                  <a:schemeClr val="accent1">
                    <a:lumMod val="50000"/>
                  </a:schemeClr>
                </a:solidFill>
                <a:latin typeface="+mn-lt"/>
                <a:cs typeface="+mn-cs"/>
                <a:hlinkClick r:id="rId2" action="ppaction://hlinkfile"/>
              </a:rPr>
              <a:t>[1]</a:t>
            </a:r>
            <a:r>
              <a:rPr lang="en-US" sz="2000" kern="0" dirty="0">
                <a:solidFill>
                  <a:schemeClr val="accent1">
                    <a:lumMod val="50000"/>
                  </a:schemeClr>
                </a:solidFill>
                <a:latin typeface="+mn-lt"/>
                <a:cs typeface="+mn-cs"/>
              </a:rPr>
              <a:t> or to maximize the realization of opportunities. Risks can come from uncertainty in financial markets, project failures, legal liabilities, credit risk, accidents, natural causes and disasters as well as deliberate attacks from an adversary. </a:t>
            </a:r>
          </a:p>
        </p:txBody>
      </p:sp>
      <p:sp>
        <p:nvSpPr>
          <p:cNvPr id="5" name="Rectangle 4"/>
          <p:cNvSpPr/>
          <p:nvPr/>
        </p:nvSpPr>
        <p:spPr>
          <a:xfrm>
            <a:off x="4188797" y="3124200"/>
            <a:ext cx="4955203"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http://www.thefreedictionary.com/risk</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THREAT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smtClean="0">
                <a:solidFill>
                  <a:schemeClr val="accent1">
                    <a:lumMod val="50000"/>
                  </a:schemeClr>
                </a:solidFill>
                <a:latin typeface="+mn-lt"/>
                <a:cs typeface="+mn-cs"/>
              </a:rPr>
              <a:t>threat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thrt</a:t>
            </a:r>
            <a:r>
              <a:rPr lang="en-US" sz="2000" kern="0" dirty="0">
                <a:solidFill>
                  <a:schemeClr val="accent1">
                    <a:lumMod val="50000"/>
                  </a:schemeClr>
                </a:solidFill>
                <a:latin typeface="+mn-lt"/>
                <a:cs typeface="+mn-cs"/>
              </a:rPr>
              <a:t>) n.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An expression of an intention to inflict pain, injury, evil, or punishment.</a:t>
            </a:r>
          </a:p>
          <a:p>
            <a:r>
              <a:rPr lang="en-US" sz="2000" kern="0" dirty="0">
                <a:solidFill>
                  <a:schemeClr val="accent1">
                    <a:lumMod val="50000"/>
                  </a:schemeClr>
                </a:solidFill>
                <a:latin typeface="+mn-lt"/>
                <a:cs typeface="+mn-cs"/>
              </a:rPr>
              <a:t>2. An indication of impending danger or harm.</a:t>
            </a:r>
          </a:p>
          <a:p>
            <a:r>
              <a:rPr lang="en-US" sz="2000" kern="0" dirty="0">
                <a:solidFill>
                  <a:schemeClr val="accent1">
                    <a:lumMod val="50000"/>
                  </a:schemeClr>
                </a:solidFill>
                <a:latin typeface="+mn-lt"/>
                <a:cs typeface="+mn-cs"/>
              </a:rPr>
              <a:t>3. One that is regarded as a possible danger; a menace</a:t>
            </a:r>
            <a:r>
              <a:rPr lang="en-US" sz="2000" kern="0" dirty="0" smtClean="0">
                <a:solidFill>
                  <a:schemeClr val="accent1">
                    <a:lumMod val="50000"/>
                  </a:schemeClr>
                </a:solidFill>
                <a:latin typeface="+mn-lt"/>
                <a:cs typeface="+mn-cs"/>
              </a:rPr>
              <a:t>.</a:t>
            </a: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A </a:t>
            </a:r>
            <a:r>
              <a:rPr lang="en-US" sz="2000" kern="0" dirty="0">
                <a:solidFill>
                  <a:schemeClr val="accent1">
                    <a:lumMod val="50000"/>
                  </a:schemeClr>
                </a:solidFill>
                <a:latin typeface="+mn-lt"/>
                <a:cs typeface="+mn-cs"/>
              </a:rPr>
              <a:t>threat is an act of coercion wherein an act is proposed to elicit a negative response. </a:t>
            </a:r>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It </a:t>
            </a:r>
            <a:r>
              <a:rPr lang="en-US" sz="2000" kern="0" dirty="0">
                <a:solidFill>
                  <a:schemeClr val="accent1">
                    <a:lumMod val="50000"/>
                  </a:schemeClr>
                </a:solidFill>
                <a:latin typeface="+mn-lt"/>
                <a:cs typeface="+mn-cs"/>
              </a:rPr>
              <a:t>is a communicated intent to inflict harm or loss on another person. </a:t>
            </a:r>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p:txBody>
      </p:sp>
      <p:sp>
        <p:nvSpPr>
          <p:cNvPr id="5" name="Rectangle 4"/>
          <p:cNvSpPr/>
          <p:nvPr/>
        </p:nvSpPr>
        <p:spPr>
          <a:xfrm>
            <a:off x="3957965" y="2819400"/>
            <a:ext cx="5186035"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http://www.thefreedictionary.com/threat</a:t>
            </a:r>
            <a:endParaRPr lang="en-US" b="1" i="1" kern="0" dirty="0">
              <a:solidFill>
                <a:schemeClr val="accent1">
                  <a:lumMod val="50000"/>
                </a:schemeClr>
              </a:solidFill>
            </a:endParaRPr>
          </a:p>
        </p:txBody>
      </p:sp>
      <p:sp>
        <p:nvSpPr>
          <p:cNvPr id="6" name="Rectangle 5"/>
          <p:cNvSpPr/>
          <p:nvPr/>
        </p:nvSpPr>
        <p:spPr>
          <a:xfrm>
            <a:off x="4753054" y="5029200"/>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OPPORTUNITY</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op·por·tu·ni·ty</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(pr-</a:t>
            </a:r>
            <a:r>
              <a:rPr lang="en-US" sz="2000" kern="0" dirty="0" err="1">
                <a:solidFill>
                  <a:schemeClr val="accent1">
                    <a:lumMod val="50000"/>
                  </a:schemeClr>
                </a:solidFill>
                <a:latin typeface="+mn-lt"/>
                <a:cs typeface="+mn-cs"/>
              </a:rPr>
              <a:t>tn</a:t>
            </a:r>
            <a:r>
              <a:rPr lang="en-US" sz="2000" kern="0" dirty="0">
                <a:solidFill>
                  <a:schemeClr val="accent1">
                    <a:lumMod val="50000"/>
                  </a:schemeClr>
                </a:solidFill>
                <a:latin typeface="+mn-lt"/>
                <a:cs typeface="+mn-cs"/>
              </a:rPr>
              <a:t>-t, -</a:t>
            </a:r>
            <a:r>
              <a:rPr lang="en-US" sz="2000" kern="0" dirty="0" err="1">
                <a:solidFill>
                  <a:schemeClr val="accent1">
                    <a:lumMod val="50000"/>
                  </a:schemeClr>
                </a:solidFill>
                <a:latin typeface="+mn-lt"/>
                <a:cs typeface="+mn-cs"/>
              </a:rPr>
              <a:t>ty</a:t>
            </a:r>
            <a:r>
              <a:rPr lang="en-US" sz="2000" kern="0" dirty="0">
                <a:solidFill>
                  <a:schemeClr val="accent1">
                    <a:lumMod val="50000"/>
                  </a:schemeClr>
                </a:solidFill>
                <a:latin typeface="+mn-lt"/>
                <a:cs typeface="+mn-cs"/>
              </a:rPr>
              <a:t>-) n. pl. </a:t>
            </a:r>
            <a:r>
              <a:rPr lang="en-US" sz="2000" kern="0" dirty="0" err="1">
                <a:solidFill>
                  <a:schemeClr val="accent1">
                    <a:lumMod val="50000"/>
                  </a:schemeClr>
                </a:solidFill>
                <a:latin typeface="+mn-lt"/>
                <a:cs typeface="+mn-cs"/>
              </a:rPr>
              <a:t>op·por·tu·ni·ties</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A favorable or advantageous circumstance or combination of circumstances.</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A favorable or suitable occasion or time.</a:t>
            </a:r>
          </a:p>
          <a:p>
            <a:r>
              <a:rPr lang="en-US" sz="2000" kern="0" dirty="0">
                <a:solidFill>
                  <a:schemeClr val="accent1">
                    <a:lumMod val="50000"/>
                  </a:schemeClr>
                </a:solidFill>
                <a:latin typeface="+mn-lt"/>
                <a:cs typeface="+mn-cs"/>
              </a:rPr>
              <a:t>2. A chance for progress or advancement</a:t>
            </a:r>
            <a:r>
              <a:rPr lang="en-US" sz="2000" kern="0" dirty="0" smtClean="0">
                <a:solidFill>
                  <a:schemeClr val="accent1">
                    <a:lumMod val="50000"/>
                  </a:schemeClr>
                </a:solidFill>
                <a:latin typeface="+mn-lt"/>
                <a:cs typeface="+mn-cs"/>
              </a:rPr>
              <a:t>.</a:t>
            </a:r>
          </a:p>
          <a:p>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Synonyms: opportunity, occasion, opening, chance, break</a:t>
            </a:r>
            <a:br>
              <a:rPr lang="en-US" sz="2000" kern="0" dirty="0">
                <a:solidFill>
                  <a:schemeClr val="accent1">
                    <a:lumMod val="50000"/>
                  </a:schemeClr>
                </a:solidFill>
                <a:latin typeface="+mn-lt"/>
                <a:cs typeface="+mn-cs"/>
              </a:rPr>
            </a:br>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A </a:t>
            </a:r>
            <a:r>
              <a:rPr lang="en-US" sz="2000" kern="0" dirty="0">
                <a:solidFill>
                  <a:schemeClr val="accent1">
                    <a:lumMod val="50000"/>
                  </a:schemeClr>
                </a:solidFill>
                <a:latin typeface="+mn-lt"/>
                <a:cs typeface="+mn-cs"/>
              </a:rPr>
              <a:t>business opportunity (or </a:t>
            </a:r>
            <a:r>
              <a:rPr lang="en-US" sz="2000" kern="0" dirty="0" err="1">
                <a:solidFill>
                  <a:schemeClr val="accent1">
                    <a:lumMod val="50000"/>
                  </a:schemeClr>
                </a:solidFill>
                <a:latin typeface="+mn-lt"/>
                <a:cs typeface="+mn-cs"/>
              </a:rPr>
              <a:t>bizopp</a:t>
            </a:r>
            <a:r>
              <a:rPr lang="en-US" sz="2000" kern="0" dirty="0">
                <a:solidFill>
                  <a:schemeClr val="accent1">
                    <a:lumMod val="50000"/>
                  </a:schemeClr>
                </a:solidFill>
                <a:latin typeface="+mn-lt"/>
                <a:cs typeface="+mn-cs"/>
              </a:rPr>
              <a:t>) involves the sale or lease of any product, service, equipment, etc. that will enable the purchaser-licensee to begin a business. The licensor or seller of a business opportunity usually declares that it will secure or assist the buyer in finding a suitable location or provide the product to the purchaser-licensee. This is different from the sale of an independent business, in which there is no continued relationship required by the seller. </a:t>
            </a:r>
          </a:p>
          <a:p>
            <a:endParaRPr lang="en-US" sz="2000" kern="0" dirty="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p:txBody>
      </p:sp>
      <p:sp>
        <p:nvSpPr>
          <p:cNvPr id="5" name="Rectangle 4"/>
          <p:cNvSpPr/>
          <p:nvPr/>
        </p:nvSpPr>
        <p:spPr>
          <a:xfrm>
            <a:off x="3316764" y="3669268"/>
            <a:ext cx="5827236"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http://www.thefreedictionary.com/opportunity</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HAZARD</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haz·ard</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hzrd</a:t>
            </a:r>
            <a:r>
              <a:rPr lang="en-US" sz="2000" kern="0" dirty="0">
                <a:solidFill>
                  <a:schemeClr val="accent1">
                    <a:lumMod val="50000"/>
                  </a:schemeClr>
                </a:solidFill>
                <a:latin typeface="+mn-lt"/>
                <a:cs typeface="+mn-cs"/>
              </a:rPr>
              <a:t>) n.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chance; an accident.</a:t>
            </a:r>
          </a:p>
          <a:p>
            <a:r>
              <a:rPr lang="en-US" sz="2000" kern="0" dirty="0">
                <a:solidFill>
                  <a:schemeClr val="accent1">
                    <a:lumMod val="50000"/>
                  </a:schemeClr>
                </a:solidFill>
                <a:latin typeface="+mn-lt"/>
                <a:cs typeface="+mn-cs"/>
              </a:rPr>
              <a:t>2. A chance of being injured or harmed; danger: Space travel is full of hazards.</a:t>
            </a:r>
          </a:p>
          <a:p>
            <a:r>
              <a:rPr lang="en-US" sz="2000" kern="0" dirty="0">
                <a:solidFill>
                  <a:schemeClr val="accent1">
                    <a:lumMod val="50000"/>
                  </a:schemeClr>
                </a:solidFill>
                <a:latin typeface="+mn-lt"/>
                <a:cs typeface="+mn-cs"/>
              </a:rPr>
              <a:t>3. A possible source of danger: a fire hazard.</a:t>
            </a:r>
          </a:p>
          <a:p>
            <a:r>
              <a:rPr lang="en-US" sz="2000" kern="0" dirty="0">
                <a:solidFill>
                  <a:schemeClr val="accent1">
                    <a:lumMod val="50000"/>
                  </a:schemeClr>
                </a:solidFill>
                <a:latin typeface="+mn-lt"/>
                <a:cs typeface="+mn-cs"/>
              </a:rPr>
              <a:t>4. Games A dice game similar to craps.</a:t>
            </a:r>
          </a:p>
          <a:p>
            <a:r>
              <a:rPr lang="en-US" sz="2000" kern="0" dirty="0">
                <a:solidFill>
                  <a:schemeClr val="accent1">
                    <a:lumMod val="50000"/>
                  </a:schemeClr>
                </a:solidFill>
                <a:latin typeface="+mn-lt"/>
                <a:cs typeface="+mn-cs"/>
              </a:rPr>
              <a:t>5. Sports An obstacle, such as a sand trap, found on a golf course.</a:t>
            </a:r>
          </a:p>
          <a:p>
            <a:r>
              <a:rPr lang="en-US" sz="2000" kern="0" dirty="0">
                <a:solidFill>
                  <a:schemeClr val="accent1">
                    <a:lumMod val="50000"/>
                  </a:schemeClr>
                </a:solidFill>
                <a:latin typeface="+mn-lt"/>
                <a:cs typeface="+mn-cs"/>
              </a:rPr>
              <a:t/>
            </a:r>
            <a:br>
              <a:rPr lang="en-US" sz="2000" kern="0" dirty="0">
                <a:solidFill>
                  <a:schemeClr val="accent1">
                    <a:lumMod val="50000"/>
                  </a:schemeClr>
                </a:solidFill>
                <a:latin typeface="+mn-lt"/>
                <a:cs typeface="+mn-cs"/>
              </a:rPr>
            </a:br>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A hazard is a situation that poses a level of threat to life, health, property, or environment. Most hazards are dormant or potential, with only a theoretical risk of harm; however, once a hazard becomes "active", it can create an emergency situation. A hazard does not exist when it is happening. A hazardous situation that has come to pass is called an incident. Hazard and vulnerability interact together to create risk.</a:t>
            </a:r>
          </a:p>
          <a:p>
            <a:endParaRPr lang="en-US" sz="2000" kern="0" dirty="0">
              <a:solidFill>
                <a:schemeClr val="accent1">
                  <a:lumMod val="50000"/>
                </a:schemeClr>
              </a:solidFill>
              <a:latin typeface="+mn-lt"/>
              <a:cs typeface="+mn-cs"/>
            </a:endParaRPr>
          </a:p>
        </p:txBody>
      </p:sp>
      <p:sp>
        <p:nvSpPr>
          <p:cNvPr id="5" name="Rectangle 4"/>
          <p:cNvSpPr/>
          <p:nvPr/>
        </p:nvSpPr>
        <p:spPr>
          <a:xfrm>
            <a:off x="3855373" y="3657600"/>
            <a:ext cx="528862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http://www.thefreedictionary.com/hazard</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DISASTER</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dis·as·ter</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(d-</a:t>
            </a:r>
            <a:r>
              <a:rPr lang="en-US" sz="2000" kern="0" dirty="0" err="1">
                <a:solidFill>
                  <a:schemeClr val="accent1">
                    <a:lumMod val="50000"/>
                  </a:schemeClr>
                </a:solidFill>
                <a:latin typeface="+mn-lt"/>
                <a:cs typeface="+mn-cs"/>
              </a:rPr>
              <a:t>zstr</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ss</a:t>
            </a:r>
            <a:r>
              <a:rPr lang="en-US" sz="2000" kern="0" dirty="0">
                <a:solidFill>
                  <a:schemeClr val="accent1">
                    <a:lumMod val="50000"/>
                  </a:schemeClr>
                </a:solidFill>
                <a:latin typeface="+mn-lt"/>
                <a:cs typeface="+mn-cs"/>
              </a:rPr>
              <a:t>-) n.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An occurrence causing widespread destruction and distress; a catastrophe.</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A grave misfortune.</a:t>
            </a:r>
          </a:p>
          <a:p>
            <a:r>
              <a:rPr lang="en-US" sz="2000" kern="0" dirty="0">
                <a:solidFill>
                  <a:schemeClr val="accent1">
                    <a:lumMod val="50000"/>
                  </a:schemeClr>
                </a:solidFill>
                <a:latin typeface="+mn-lt"/>
                <a:cs typeface="+mn-cs"/>
              </a:rPr>
              <a:t>2. Informal A total failure: The dinner party was a disaster.</a:t>
            </a:r>
          </a:p>
          <a:p>
            <a:r>
              <a:rPr lang="en-US" sz="2000" kern="0" dirty="0">
                <a:solidFill>
                  <a:schemeClr val="accent1">
                    <a:lumMod val="50000"/>
                  </a:schemeClr>
                </a:solidFill>
                <a:latin typeface="+mn-lt"/>
                <a:cs typeface="+mn-cs"/>
              </a:rPr>
              <a:t>3. Obsolete An evil influence of a star or planet.</a:t>
            </a:r>
          </a:p>
          <a:p>
            <a:r>
              <a:rPr lang="en-US" sz="2000" kern="0" dirty="0">
                <a:solidFill>
                  <a:schemeClr val="accent1">
                    <a:lumMod val="50000"/>
                  </a:schemeClr>
                </a:solidFill>
                <a:latin typeface="+mn-lt"/>
                <a:cs typeface="+mn-cs"/>
              </a:rPr>
              <a:t/>
            </a:r>
            <a:br>
              <a:rPr lang="en-US" sz="2000" kern="0" dirty="0">
                <a:solidFill>
                  <a:schemeClr val="accent1">
                    <a:lumMod val="50000"/>
                  </a:schemeClr>
                </a:solidFill>
                <a:latin typeface="+mn-lt"/>
                <a:cs typeface="+mn-cs"/>
              </a:rPr>
            </a:br>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A disaster is a perceived tragedy, being either a natural calamity or man-made catastrophe. It is a hazard which has comes to fruition. A hazard, in turn, is a situation which poses a level of threat to life, health, property, or that may deleteriously affect society or an environment.</a:t>
            </a:r>
          </a:p>
          <a:p>
            <a:r>
              <a:rPr lang="en-US" sz="2000" kern="0" dirty="0">
                <a:solidFill>
                  <a:schemeClr val="accent1">
                    <a:lumMod val="50000"/>
                  </a:schemeClr>
                </a:solidFill>
                <a:latin typeface="+mn-lt"/>
                <a:cs typeface="+mn-cs"/>
              </a:rPr>
              <a:t>In contemporary academia, disasters are seen as the consequence of inappropriately managed risk. These risks are the product of hazards and vulnerability. Hazards that strike in areas with low vulnerability are not considered a disaster, as is the case in uninhabited regions</a:t>
            </a:r>
            <a:r>
              <a:rPr lang="en-US" sz="2000" kern="0" dirty="0" smtClean="0">
                <a:solidFill>
                  <a:schemeClr val="accent1">
                    <a:lumMod val="50000"/>
                  </a:schemeClr>
                </a:solidFill>
                <a:latin typeface="+mn-lt"/>
                <a:cs typeface="+mn-cs"/>
              </a:rPr>
              <a:t>.</a:t>
            </a:r>
            <a:endParaRPr lang="en-US" sz="2000" kern="0" dirty="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p:txBody>
      </p:sp>
      <p:sp>
        <p:nvSpPr>
          <p:cNvPr id="5" name="Rectangle 4"/>
          <p:cNvSpPr/>
          <p:nvPr/>
        </p:nvSpPr>
        <p:spPr>
          <a:xfrm>
            <a:off x="3714308" y="3581400"/>
            <a:ext cx="5429692"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http://www.thefreedictionary.com/disaster</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CRISIS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cri·sis</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krss</a:t>
            </a:r>
            <a:r>
              <a:rPr lang="en-US" sz="2000" kern="0" dirty="0">
                <a:solidFill>
                  <a:schemeClr val="accent1">
                    <a:lumMod val="50000"/>
                  </a:schemeClr>
                </a:solidFill>
                <a:latin typeface="+mn-lt"/>
                <a:cs typeface="+mn-cs"/>
              </a:rPr>
              <a:t>) n. pl. </a:t>
            </a:r>
            <a:r>
              <a:rPr lang="en-US" sz="2000" kern="0" dirty="0" err="1">
                <a:solidFill>
                  <a:schemeClr val="accent1">
                    <a:lumMod val="50000"/>
                  </a:schemeClr>
                </a:solidFill>
                <a:latin typeface="+mn-lt"/>
                <a:cs typeface="+mn-cs"/>
              </a:rPr>
              <a:t>cri·ses</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sz</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a. A crucial or decisive point or situation; a turning point.</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An unstable condition, as in political, social, or economic affairs, involving an impending abrupt or decisive change.</a:t>
            </a:r>
          </a:p>
          <a:p>
            <a:r>
              <a:rPr lang="en-US" sz="2000" kern="0" dirty="0">
                <a:solidFill>
                  <a:schemeClr val="accent1">
                    <a:lumMod val="50000"/>
                  </a:schemeClr>
                </a:solidFill>
                <a:latin typeface="+mn-lt"/>
                <a:cs typeface="+mn-cs"/>
              </a:rPr>
              <a:t>2. A sudden change in the course of a disease or fever, toward either improvement or deterioration.</a:t>
            </a:r>
          </a:p>
          <a:p>
            <a:r>
              <a:rPr lang="en-US" sz="2000" kern="0" dirty="0">
                <a:solidFill>
                  <a:schemeClr val="accent1">
                    <a:lumMod val="50000"/>
                  </a:schemeClr>
                </a:solidFill>
                <a:latin typeface="+mn-lt"/>
                <a:cs typeface="+mn-cs"/>
              </a:rPr>
              <a:t>3. An emotionally stressful event or traumatic change in a person's life.</a:t>
            </a:r>
          </a:p>
          <a:p>
            <a:r>
              <a:rPr lang="en-US" sz="2000" kern="0" dirty="0">
                <a:solidFill>
                  <a:schemeClr val="accent1">
                    <a:lumMod val="50000"/>
                  </a:schemeClr>
                </a:solidFill>
                <a:latin typeface="+mn-lt"/>
                <a:cs typeface="+mn-cs"/>
              </a:rPr>
              <a:t>4. A point in a story or drama when a conflict reaches its highest tension and must be resolved.</a:t>
            </a:r>
          </a:p>
          <a:p>
            <a:r>
              <a:rPr lang="en-US" sz="2000" kern="0" dirty="0">
                <a:solidFill>
                  <a:schemeClr val="accent1">
                    <a:lumMod val="50000"/>
                  </a:schemeClr>
                </a:solidFill>
                <a:latin typeface="+mn-lt"/>
                <a:cs typeface="+mn-cs"/>
              </a:rPr>
              <a:t/>
            </a:r>
            <a:br>
              <a:rPr lang="en-US" sz="2000" kern="0" dirty="0">
                <a:solidFill>
                  <a:schemeClr val="accent1">
                    <a:lumMod val="50000"/>
                  </a:schemeClr>
                </a:solidFill>
                <a:latin typeface="+mn-lt"/>
                <a:cs typeface="+mn-cs"/>
              </a:rPr>
            </a:br>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A crisis (plural: "crises"; adjectival form: "critical") (from the Greek </a:t>
            </a:r>
            <a:r>
              <a:rPr lang="en-US" sz="2000" kern="0" dirty="0" err="1">
                <a:solidFill>
                  <a:schemeClr val="accent1">
                    <a:lumMod val="50000"/>
                  </a:schemeClr>
                </a:solidFill>
                <a:latin typeface="+mn-lt"/>
                <a:cs typeface="+mn-cs"/>
              </a:rPr>
              <a:t>κρίσις</a:t>
            </a:r>
            <a:r>
              <a:rPr lang="en-US" sz="2000" kern="0" dirty="0">
                <a:solidFill>
                  <a:schemeClr val="accent1">
                    <a:lumMod val="50000"/>
                  </a:schemeClr>
                </a:solidFill>
                <a:latin typeface="+mn-lt"/>
                <a:cs typeface="+mn-cs"/>
              </a:rPr>
              <a:t>) is any unstable and dangerous social situation regarding economic, military, personal, political, or societal affairs, especially one involving an impending abrupt change. More loosely, it is a term meaning 'a testing time' or 'emergency event'.</a:t>
            </a:r>
          </a:p>
        </p:txBody>
      </p:sp>
      <p:sp>
        <p:nvSpPr>
          <p:cNvPr id="5" name="Rectangle 4"/>
          <p:cNvSpPr/>
          <p:nvPr/>
        </p:nvSpPr>
        <p:spPr>
          <a:xfrm>
            <a:off x="3996437" y="4038600"/>
            <a:ext cx="5147563"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http://www.thefreedictionary.com/crisis</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FORCE MAJURE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err="1" smtClean="0">
                <a:solidFill>
                  <a:schemeClr val="accent1">
                    <a:lumMod val="50000"/>
                  </a:schemeClr>
                </a:solidFill>
                <a:latin typeface="+mn-lt"/>
                <a:cs typeface="+mn-cs"/>
              </a:rPr>
              <a:t>cri·sis</a:t>
            </a:r>
            <a:r>
              <a:rPr lang="en-US" sz="2000" kern="0" dirty="0" smtClean="0">
                <a:solidFill>
                  <a:schemeClr val="accent1">
                    <a:lumMod val="50000"/>
                  </a:schemeClr>
                </a:solidFill>
                <a:latin typeface="+mn-lt"/>
                <a:cs typeface="+mn-cs"/>
              </a:rPr>
              <a:t>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krss</a:t>
            </a:r>
            <a:r>
              <a:rPr lang="en-US" sz="2000" kern="0" dirty="0">
                <a:solidFill>
                  <a:schemeClr val="accent1">
                    <a:lumMod val="50000"/>
                  </a:schemeClr>
                </a:solidFill>
                <a:latin typeface="+mn-lt"/>
                <a:cs typeface="+mn-cs"/>
              </a:rPr>
              <a:t>) n. pl. </a:t>
            </a:r>
            <a:r>
              <a:rPr lang="en-US" sz="2000" kern="0" dirty="0" err="1">
                <a:solidFill>
                  <a:schemeClr val="accent1">
                    <a:lumMod val="50000"/>
                  </a:schemeClr>
                </a:solidFill>
                <a:latin typeface="+mn-lt"/>
                <a:cs typeface="+mn-cs"/>
              </a:rPr>
              <a:t>cri·ses</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sz</a:t>
            </a:r>
            <a:r>
              <a:rPr lang="en-US" sz="2000" kern="0" dirty="0">
                <a:solidFill>
                  <a:schemeClr val="accent1">
                    <a:lumMod val="50000"/>
                  </a:schemeClr>
                </a:solidFill>
                <a:latin typeface="+mn-lt"/>
                <a:cs typeface="+mn-cs"/>
              </a:rPr>
              <a:t>) </a:t>
            </a:r>
            <a:endParaRPr lang="en-US" sz="2000" kern="0" dirty="0" smtClean="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Force majeure (French for "greater force") is a common clause in contracts which essentially frees both parties from liability or obligation when an extraordinary event or circumstance beyond the control of the parties, such as war, strike, riot, crime, act of nature (e.g., flooding, earthquake, volcano), prevents one or both parties from fulfilling their obligations under the contract. However, force majeure is not intended to excuse negligence or other malfeasance of a party, as where non-performance is caused by the usual and natural consequences of external forces (e.g., predicted rain stops an outdoor event), or where the intervening circumstances are specifically contemplated.</a:t>
            </a:r>
          </a:p>
          <a:p>
            <a:r>
              <a:rPr lang="en-US" sz="2000" kern="0" dirty="0">
                <a:solidFill>
                  <a:schemeClr val="accent1">
                    <a:lumMod val="50000"/>
                  </a:schemeClr>
                </a:solidFill>
                <a:latin typeface="+mn-lt"/>
                <a:cs typeface="+mn-cs"/>
              </a:rPr>
              <a:t/>
            </a:r>
            <a:br>
              <a:rPr lang="en-US" sz="2000" kern="0" dirty="0">
                <a:solidFill>
                  <a:schemeClr val="accent1">
                    <a:lumMod val="50000"/>
                  </a:schemeClr>
                </a:solidFill>
                <a:latin typeface="+mn-lt"/>
                <a:cs typeface="+mn-cs"/>
              </a:rPr>
            </a:br>
            <a:endParaRPr lang="en-US" sz="2000" kern="0" dirty="0">
              <a:solidFill>
                <a:schemeClr val="accent1">
                  <a:lumMod val="50000"/>
                </a:schemeClr>
              </a:solidFill>
              <a:latin typeface="+mn-lt"/>
              <a:cs typeface="+mn-cs"/>
            </a:endParaRPr>
          </a:p>
        </p:txBody>
      </p:sp>
      <p:sp>
        <p:nvSpPr>
          <p:cNvPr id="5" name="Rectangle 4"/>
          <p:cNvSpPr/>
          <p:nvPr/>
        </p:nvSpPr>
        <p:spPr>
          <a:xfrm>
            <a:off x="3143639" y="4964668"/>
            <a:ext cx="6000361"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http://www.thefreedictionary.com/force+majure</a:t>
            </a:r>
            <a:endParaRPr lang="en-US" b="1" i="1" kern="0" dirty="0">
              <a:solidFill>
                <a:schemeClr val="accent1">
                  <a:lumMod val="50000"/>
                </a:schemeClr>
              </a:solidFill>
            </a:endParaRPr>
          </a:p>
        </p:txBody>
      </p:sp>
      <p:sp>
        <p:nvSpPr>
          <p:cNvPr id="6" name="Rectangle 5"/>
          <p:cNvSpPr/>
          <p:nvPr/>
        </p:nvSpPr>
        <p:spPr>
          <a:xfrm>
            <a:off x="4753054" y="5410200"/>
            <a:ext cx="4390946" cy="646331"/>
          </a:xfrm>
          <a:prstGeom prst="rect">
            <a:avLst/>
          </a:prstGeom>
        </p:spPr>
        <p:txBody>
          <a:bodyPr wrap="none">
            <a:spAutoFit/>
          </a:bodyPr>
          <a:lstStyle/>
          <a:p>
            <a:pPr algn="ctr"/>
            <a:r>
              <a:rPr lang="en-US" b="1" i="1" kern="0" dirty="0" smtClean="0">
                <a:solidFill>
                  <a:schemeClr val="accent1">
                    <a:lumMod val="50000"/>
                  </a:schemeClr>
                </a:solidFill>
              </a:rPr>
              <a:t>and</a:t>
            </a:r>
          </a:p>
          <a:p>
            <a:r>
              <a:rPr lang="en-US" b="1" i="1" kern="0" dirty="0" smtClean="0">
                <a:solidFill>
                  <a:schemeClr val="accent1">
                    <a:lumMod val="50000"/>
                  </a:schemeClr>
                </a:solidFill>
              </a:rPr>
              <a:t>From </a:t>
            </a:r>
            <a:r>
              <a:rPr lang="en-US" b="1" i="1" kern="0" dirty="0">
                <a:solidFill>
                  <a:schemeClr val="accent1">
                    <a:lumMod val="50000"/>
                  </a:schemeClr>
                </a:solidFill>
              </a:rPr>
              <a:t>Wikipedia, the free encyclopedia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462760"/>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COURSE</a:t>
            </a:r>
          </a:p>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OVERVIEW</a:t>
            </a:r>
          </a:p>
          <a:p>
            <a:pPr algn="ctr">
              <a:defRPr/>
            </a:pP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a:t>
            </a: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MS(PM)-2(A,B&amp;C)</a:t>
            </a: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053"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COURSE 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179695" y="1295400"/>
          <a:ext cx="8763001" cy="5386257"/>
        </p:xfrm>
        <a:graphic>
          <a:graphicData uri="http://schemas.openxmlformats.org/drawingml/2006/table">
            <a:tbl>
              <a:tblPr/>
              <a:tblGrid>
                <a:gridCol w="605280"/>
                <a:gridCol w="2899920"/>
                <a:gridCol w="838200"/>
                <a:gridCol w="1905000"/>
                <a:gridCol w="1295400"/>
                <a:gridCol w="1219201"/>
              </a:tblGrid>
              <a:tr h="738554">
                <a:tc>
                  <a:txBody>
                    <a:bodyPr/>
                    <a:lstStyle/>
                    <a:p>
                      <a:pPr algn="ctr" fontAlgn="ctr"/>
                      <a:r>
                        <a:rPr lang="en-US" sz="1400" b="1" i="0" u="none" strike="noStrike" dirty="0">
                          <a:solidFill>
                            <a:srgbClr val="000000"/>
                          </a:solidFill>
                          <a:latin typeface="Calibri"/>
                        </a:rPr>
                        <a:t>Unit / Week</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latin typeface="Calibri"/>
                        </a:rPr>
                        <a:t>Topic</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a:solidFill>
                            <a:srgbClr val="000000"/>
                          </a:solidFill>
                          <a:latin typeface="Calibri"/>
                        </a:rPr>
                        <a:t>Contact Hours</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a:solidFill>
                            <a:srgbClr val="000000"/>
                          </a:solidFill>
                          <a:latin typeface="Calibri"/>
                        </a:rPr>
                        <a:t>Date</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a:solidFill>
                            <a:srgbClr val="000000"/>
                          </a:solidFill>
                          <a:latin typeface="Calibri"/>
                        </a:rPr>
                        <a:t>Independent Study  (including Assignments / Exams)</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a:solidFill>
                            <a:srgbClr val="000000"/>
                          </a:solidFill>
                          <a:latin typeface="Calibri"/>
                        </a:rPr>
                        <a:t>Assignment Type</a:t>
                      </a:r>
                    </a:p>
                  </a:txBody>
                  <a:tcPr marL="4713" marR="4713" marT="4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69277">
                <a:tc>
                  <a:txBody>
                    <a:bodyPr/>
                    <a:lstStyle/>
                    <a:p>
                      <a:pPr algn="ctr" fontAlgn="b"/>
                      <a:r>
                        <a:rPr lang="en-US" sz="1100" b="0" i="0" u="none" strike="noStrike" dirty="0">
                          <a:solidFill>
                            <a:srgbClr val="000000"/>
                          </a:solidFill>
                          <a:latin typeface="Calibri"/>
                        </a:rPr>
                        <a:t>1</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Overview: Change, Uncertainty, Risk, Threat, Opportunity, Hazard, Disaster and Crisis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July </a:t>
                      </a:r>
                      <a:r>
                        <a:rPr lang="en-US" sz="1100" b="0" i="0" u="none" strike="noStrike" dirty="0">
                          <a:solidFill>
                            <a:srgbClr val="000000"/>
                          </a:solidFill>
                          <a:latin typeface="Calibri"/>
                        </a:rPr>
                        <a:t>18, 2010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Assignment One</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Academic Essay</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a:txBody>
                    <a:bodyPr/>
                    <a:lstStyle/>
                    <a:p>
                      <a:pPr algn="ctr" fontAlgn="b"/>
                      <a:r>
                        <a:rPr lang="en-US" sz="1100" b="0" i="0" u="none" strike="noStrike">
                          <a:solidFill>
                            <a:srgbClr val="000000"/>
                          </a:solidFill>
                          <a:latin typeface="Calibri"/>
                        </a:rPr>
                        <a:t>2</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Change Management in Projects and It's Linkage to Risk Management</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July </a:t>
                      </a:r>
                      <a:r>
                        <a:rPr lang="en-US" sz="1100" b="0" i="0" u="none" strike="noStrike" dirty="0">
                          <a:solidFill>
                            <a:srgbClr val="000000"/>
                          </a:solidFill>
                          <a:latin typeface="Calibri"/>
                        </a:rPr>
                        <a:t>25, 2010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Introduction to Project Risk Management</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August </a:t>
                      </a:r>
                      <a:r>
                        <a:rPr lang="en-US" sz="1100" b="0" i="0" u="none" strike="noStrike" dirty="0">
                          <a:solidFill>
                            <a:srgbClr val="000000"/>
                          </a:solidFill>
                          <a:latin typeface="Calibri"/>
                        </a:rPr>
                        <a:t>01, 2010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4</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Principles and Concepts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August </a:t>
                      </a:r>
                      <a:r>
                        <a:rPr lang="en-US" sz="1100" b="0" i="0" u="none" strike="noStrike" dirty="0">
                          <a:solidFill>
                            <a:srgbClr val="000000"/>
                          </a:solidFill>
                          <a:latin typeface="Calibri"/>
                        </a:rPr>
                        <a:t>08, 2010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Assignment Two</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Case Study</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5</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Risk Management Processes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August </a:t>
                      </a:r>
                      <a:r>
                        <a:rPr lang="en-US" sz="1100" b="0" i="0" u="none" strike="noStrike" dirty="0">
                          <a:solidFill>
                            <a:srgbClr val="000000"/>
                          </a:solidFill>
                          <a:latin typeface="Calibri"/>
                        </a:rPr>
                        <a:t>15, 2010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6</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Risk management Planning</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August </a:t>
                      </a:r>
                      <a:r>
                        <a:rPr lang="en-US" sz="1100" b="0" i="0" u="none" strike="noStrike" dirty="0">
                          <a:solidFill>
                            <a:srgbClr val="000000"/>
                          </a:solidFill>
                          <a:latin typeface="Calibri"/>
                        </a:rPr>
                        <a:t>22, 2010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Assignment Three</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Risk Management Plan</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7</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Risk Identification</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August </a:t>
                      </a:r>
                      <a:r>
                        <a:rPr lang="en-US" sz="1100" b="0" i="0" u="none" strike="noStrike" dirty="0">
                          <a:solidFill>
                            <a:srgbClr val="000000"/>
                          </a:solidFill>
                          <a:latin typeface="Calibri"/>
                        </a:rPr>
                        <a:t>29, 2010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8</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Risk Identification Techniques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 + 1</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September </a:t>
                      </a:r>
                      <a:r>
                        <a:rPr lang="en-US" sz="1100" b="0" i="0" u="none" strike="noStrike" dirty="0">
                          <a:solidFill>
                            <a:srgbClr val="000000"/>
                          </a:solidFill>
                          <a:latin typeface="Calibri"/>
                        </a:rPr>
                        <a:t>05, 2010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Mid-term exam</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9</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Performing Qualitative Risk Analysis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September </a:t>
                      </a:r>
                      <a:r>
                        <a:rPr lang="en-US" sz="1100" b="0" i="0" u="none" strike="noStrike" dirty="0">
                          <a:solidFill>
                            <a:srgbClr val="000000"/>
                          </a:solidFill>
                          <a:latin typeface="Calibri"/>
                        </a:rPr>
                        <a:t>12, 2010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Techniques for Qualitative Analysis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September </a:t>
                      </a:r>
                      <a:r>
                        <a:rPr lang="en-US" sz="1100" b="0" i="0" u="none" strike="noStrike" dirty="0">
                          <a:solidFill>
                            <a:srgbClr val="000000"/>
                          </a:solidFill>
                          <a:latin typeface="Calibri"/>
                        </a:rPr>
                        <a:t>19, 2010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Assignment Four</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Materials for a Presentation</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11</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Perform Quantitative Risk Analysis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September </a:t>
                      </a:r>
                      <a:r>
                        <a:rPr lang="en-US" sz="1100" b="0" i="0" u="none" strike="noStrike" dirty="0">
                          <a:solidFill>
                            <a:srgbClr val="000000"/>
                          </a:solidFill>
                          <a:latin typeface="Calibri"/>
                        </a:rPr>
                        <a:t>26, 2010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12</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Techniques for Quantitative Analysis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October </a:t>
                      </a:r>
                      <a:r>
                        <a:rPr lang="en-US" sz="1100" b="0" i="0" u="none" strike="noStrike" dirty="0">
                          <a:solidFill>
                            <a:srgbClr val="000000"/>
                          </a:solidFill>
                          <a:latin typeface="Calibri"/>
                        </a:rPr>
                        <a:t>03, 2010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Planning Risk Responses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October </a:t>
                      </a:r>
                      <a:r>
                        <a:rPr lang="en-US" sz="1100" b="0" i="0" u="none" strike="noStrike" dirty="0">
                          <a:solidFill>
                            <a:srgbClr val="000000"/>
                          </a:solidFill>
                          <a:latin typeface="Calibri"/>
                        </a:rPr>
                        <a:t>10, 2010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Assignment Five</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Commentary on a Simulation</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14</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Techniques for Planning Risk Responses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October </a:t>
                      </a:r>
                      <a:r>
                        <a:rPr lang="en-US" sz="1100" b="0" i="0" u="none" strike="noStrike" dirty="0">
                          <a:solidFill>
                            <a:srgbClr val="000000"/>
                          </a:solidFill>
                          <a:latin typeface="Calibri"/>
                        </a:rPr>
                        <a:t>17, 2010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277">
                <a:tc>
                  <a:txBody>
                    <a:bodyPr/>
                    <a:lstStyle/>
                    <a:p>
                      <a:pPr algn="ctr" fontAlgn="b"/>
                      <a:r>
                        <a:rPr lang="en-US" sz="1100" b="0" i="0" u="none" strike="noStrike">
                          <a:solidFill>
                            <a:srgbClr val="000000"/>
                          </a:solidFill>
                          <a:latin typeface="Calibri"/>
                        </a:rPr>
                        <a:t>15</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Monitoring and Controlling Risks and Techniques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October </a:t>
                      </a:r>
                      <a:r>
                        <a:rPr lang="en-US" sz="1100" b="0" i="0" u="none" strike="noStrike" dirty="0">
                          <a:solidFill>
                            <a:srgbClr val="000000"/>
                          </a:solidFill>
                          <a:latin typeface="Calibri"/>
                        </a:rPr>
                        <a:t>24, 2010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Contact Hours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45</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16</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Final Exam (16th week)</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October </a:t>
                      </a:r>
                      <a:r>
                        <a:rPr lang="en-US" sz="1100" b="0" i="0" u="none" strike="noStrike" dirty="0">
                          <a:solidFill>
                            <a:srgbClr val="000000"/>
                          </a:solidFill>
                          <a:latin typeface="Calibri"/>
                        </a:rPr>
                        <a:t>31, 2010</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Final Exam</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8">
                <a:tc>
                  <a:txBody>
                    <a:bodyPr/>
                    <a:lstStyle/>
                    <a:p>
                      <a:pPr algn="ctr"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Hours</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48</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4713" marR="4713" marT="47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0"/>
          <a:ext cx="8686799" cy="5958840"/>
        </p:xfrm>
        <a:graphic>
          <a:graphicData uri="http://schemas.openxmlformats.org/drawingml/2006/table">
            <a:tbl>
              <a:tblPr/>
              <a:tblGrid>
                <a:gridCol w="3402055"/>
                <a:gridCol w="2845137"/>
                <a:gridCol w="2439607"/>
              </a:tblGrid>
              <a:tr h="29173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b="1"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b="1"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b="1"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54">
                <a:tc>
                  <a:txBody>
                    <a:bodyPr/>
                    <a:lstStyle/>
                    <a:p>
                      <a:pPr marL="342900" marR="0" lvl="0" indent="-342900">
                        <a:lnSpc>
                          <a:spcPct val="115000"/>
                        </a:lnSpc>
                        <a:spcBef>
                          <a:spcPts val="0"/>
                        </a:spcBef>
                        <a:spcAft>
                          <a:spcPts val="0"/>
                        </a:spcAft>
                        <a:buFont typeface="+mj-lt"/>
                        <a:buAutoNum type="arabicPeriod"/>
                      </a:pPr>
                      <a:r>
                        <a:rPr lang="en-US" sz="2000" dirty="0">
                          <a:solidFill>
                            <a:srgbClr val="011213"/>
                          </a:solidFill>
                          <a:latin typeface="Calibri"/>
                          <a:ea typeface="Calibri"/>
                          <a:cs typeface="Times New Roman"/>
                        </a:rPr>
                        <a:t>Overview: Issue, Problem, Change, Uncertainty, Risk, Threat, Opportunity, Hazard, Disaster and </a:t>
                      </a:r>
                      <a:r>
                        <a:rPr lang="en-US" sz="2000" dirty="0" smtClean="0">
                          <a:solidFill>
                            <a:srgbClr val="011213"/>
                          </a:solidFill>
                          <a:latin typeface="Calibri"/>
                          <a:ea typeface="Calibri"/>
                          <a:cs typeface="Times New Roman"/>
                        </a:rPr>
                        <a:t>Crisis</a:t>
                      </a:r>
                    </a:p>
                    <a:p>
                      <a:pPr marL="342900" marR="0" lvl="0" indent="-342900">
                        <a:lnSpc>
                          <a:spcPct val="115000"/>
                        </a:lnSpc>
                        <a:spcBef>
                          <a:spcPts val="0"/>
                        </a:spcBef>
                        <a:spcAft>
                          <a:spcPts val="0"/>
                        </a:spcAft>
                        <a:buFont typeface="+mj-lt"/>
                        <a:buAutoNum type="arabicPeriod"/>
                      </a:pPr>
                      <a:endParaRPr lang="en-US" sz="20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dirty="0" smtClean="0">
                        <a:solidFill>
                          <a:srgbClr val="011213"/>
                        </a:solidFill>
                        <a:latin typeface="Calibri"/>
                        <a:ea typeface="Calibri"/>
                        <a:cs typeface="Times New Roman"/>
                      </a:endParaRPr>
                    </a:p>
                  </a:txBody>
                  <a:tcPr marL="64909" marR="649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Issue</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Problem</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Change</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Uncertainty</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Risk</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Threat</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Opportunity</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Hazard</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Disaster</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Crisis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11213"/>
                          </a:solidFill>
                          <a:latin typeface="Calibri"/>
                          <a:ea typeface="Calibri"/>
                          <a:cs typeface="Times New Roman"/>
                        </a:rPr>
                        <a:t>Understand various terms related with Project risk management or its variants.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442">
                <a:tc>
                  <a:txBody>
                    <a:bodyPr/>
                    <a:lstStyle/>
                    <a:p>
                      <a:pPr marL="457200" marR="0" lvl="0" indent="-457200">
                        <a:lnSpc>
                          <a:spcPct val="115000"/>
                        </a:lnSpc>
                        <a:spcBef>
                          <a:spcPts val="0"/>
                        </a:spcBef>
                        <a:spcAft>
                          <a:spcPts val="0"/>
                        </a:spcAft>
                        <a:buFont typeface="+mj-lt"/>
                        <a:buAutoNum type="arabicPeriod" startAt="2"/>
                      </a:pPr>
                      <a:r>
                        <a:rPr lang="en-US" sz="2000" dirty="0" smtClean="0">
                          <a:solidFill>
                            <a:srgbClr val="011213"/>
                          </a:solidFill>
                          <a:latin typeface="Calibri"/>
                          <a:ea typeface="Calibri"/>
                          <a:cs typeface="Times New Roman"/>
                        </a:rPr>
                        <a:t>Change </a:t>
                      </a:r>
                      <a:r>
                        <a:rPr lang="en-US" sz="2000" dirty="0">
                          <a:solidFill>
                            <a:srgbClr val="011213"/>
                          </a:solidFill>
                          <a:latin typeface="Calibri"/>
                          <a:ea typeface="Calibri"/>
                          <a:cs typeface="Times New Roman"/>
                        </a:rPr>
                        <a:t>Management in Projects and It's Linkage to Risk </a:t>
                      </a:r>
                      <a:r>
                        <a:rPr lang="en-US" sz="2000" dirty="0" smtClean="0">
                          <a:solidFill>
                            <a:srgbClr val="011213"/>
                          </a:solidFill>
                          <a:latin typeface="Calibri"/>
                          <a:ea typeface="Calibri"/>
                          <a:cs typeface="Times New Roman"/>
                        </a:rPr>
                        <a:t>Management</a:t>
                      </a:r>
                    </a:p>
                    <a:p>
                      <a:pPr marL="457200" marR="0" lvl="0" indent="-457200">
                        <a:lnSpc>
                          <a:spcPct val="115000"/>
                        </a:lnSpc>
                        <a:spcBef>
                          <a:spcPts val="0"/>
                        </a:spcBef>
                        <a:spcAft>
                          <a:spcPts val="0"/>
                        </a:spcAft>
                        <a:buFont typeface="+mj-lt"/>
                        <a:buAutoNum type="arabicPeriod" startAt="2"/>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2"/>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2"/>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2"/>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2"/>
                      </a:pPr>
                      <a:endParaRPr lang="en-US" sz="2000" dirty="0" smtClean="0">
                        <a:solidFill>
                          <a:srgbClr val="011213"/>
                        </a:solidFill>
                        <a:latin typeface="Calibri"/>
                        <a:ea typeface="Calibri"/>
                        <a:cs typeface="Times New Roman"/>
                      </a:endParaRPr>
                    </a:p>
                  </a:txBody>
                  <a:tcPr marL="64909" marR="649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Change Management</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Projects, Programs and Portfolios</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Project Management</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Project Management Office</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Uncertainty and Risk </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Managing Change during Projects</a:t>
                      </a:r>
                    </a:p>
                    <a:p>
                      <a:pPr marL="342900" marR="0" lvl="0" indent="-342900">
                        <a:lnSpc>
                          <a:spcPct val="115000"/>
                        </a:lnSpc>
                        <a:spcBef>
                          <a:spcPts val="0"/>
                        </a:spcBef>
                        <a:spcAft>
                          <a:spcPts val="0"/>
                        </a:spcAft>
                        <a:buFont typeface="Symbol"/>
                        <a:buChar char=""/>
                      </a:pPr>
                      <a:r>
                        <a:rPr lang="en-US" sz="1600" dirty="0">
                          <a:solidFill>
                            <a:srgbClr val="011213"/>
                          </a:solidFill>
                          <a:latin typeface="Calibri"/>
                          <a:ea typeface="Calibri"/>
                          <a:cs typeface="Times New Roman"/>
                        </a:rPr>
                        <a:t>Impact of Change on Risk Management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11213"/>
                          </a:solidFill>
                          <a:latin typeface="Calibri"/>
                          <a:ea typeface="Calibri"/>
                          <a:cs typeface="Times New Roman"/>
                        </a:rPr>
                        <a:t>Understand the concept of how change affects an organization and a project and how risks are directly impacted by change in projects.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6053546"/>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725">
                <a:tc>
                  <a:txBody>
                    <a:bodyPr/>
                    <a:lstStyle/>
                    <a:p>
                      <a:pPr marL="457200" marR="0" lvl="0" indent="-457200">
                        <a:lnSpc>
                          <a:spcPct val="115000"/>
                        </a:lnSpc>
                        <a:spcBef>
                          <a:spcPts val="0"/>
                        </a:spcBef>
                        <a:spcAft>
                          <a:spcPts val="0"/>
                        </a:spcAft>
                        <a:buFont typeface="+mj-lt"/>
                        <a:buAutoNum type="arabicPeriod" startAt="3"/>
                      </a:pPr>
                      <a:r>
                        <a:rPr lang="en-US" sz="2000" kern="1200" dirty="0" smtClean="0">
                          <a:solidFill>
                            <a:srgbClr val="011213"/>
                          </a:solidFill>
                          <a:latin typeface="Calibri"/>
                          <a:ea typeface="Calibri"/>
                          <a:cs typeface="Times New Roman"/>
                        </a:rPr>
                        <a:t>Introduction </a:t>
                      </a:r>
                      <a:r>
                        <a:rPr lang="en-US" sz="2000" kern="1200" dirty="0">
                          <a:solidFill>
                            <a:srgbClr val="011213"/>
                          </a:solidFill>
                          <a:latin typeface="Calibri"/>
                          <a:ea typeface="Calibri"/>
                          <a:cs typeface="Times New Roman"/>
                        </a:rPr>
                        <a:t>to Project Risk </a:t>
                      </a:r>
                      <a:r>
                        <a:rPr lang="en-US" sz="2000" kern="1200" dirty="0" smtClean="0">
                          <a:solidFill>
                            <a:srgbClr val="011213"/>
                          </a:solidFill>
                          <a:latin typeface="Calibri"/>
                          <a:ea typeface="Calibri"/>
                          <a:cs typeface="Times New Roman"/>
                        </a:rPr>
                        <a:t>Management</a:t>
                      </a: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Project Risk Management: Definition</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Why Project Risk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The Nature of Risk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Project Risk Management is Pro-active</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and Decision Makers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Integrating Risk into Project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Good Risk Management Practice</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Project Risk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11213"/>
                          </a:solidFill>
                          <a:latin typeface="Calibri"/>
                          <a:ea typeface="Calibri"/>
                          <a:cs typeface="Times New Roman"/>
                        </a:rPr>
                        <a:t>An introduction to the Knowledge Area of Project Risk Management and establishing how this fits into the whole picture of Project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6786">
                <a:tc>
                  <a:txBody>
                    <a:bodyPr/>
                    <a:lstStyle/>
                    <a:p>
                      <a:pPr marL="457200" marR="0" lvl="0" indent="-457200" algn="l" defTabSz="914400" rtl="0" eaLnBrk="1" fontAlgn="auto" latinLnBrk="0" hangingPunct="1">
                        <a:lnSpc>
                          <a:spcPct val="115000"/>
                        </a:lnSpc>
                        <a:spcBef>
                          <a:spcPts val="0"/>
                        </a:spcBef>
                        <a:spcAft>
                          <a:spcPts val="0"/>
                        </a:spcAft>
                        <a:buClrTx/>
                        <a:buSzTx/>
                        <a:buFont typeface="+mj-lt"/>
                        <a:buNone/>
                        <a:tabLst/>
                        <a:defRPr/>
                      </a:pPr>
                      <a:r>
                        <a:rPr lang="en-US" sz="2000" kern="1200" dirty="0" smtClean="0">
                          <a:solidFill>
                            <a:srgbClr val="011213"/>
                          </a:solidFill>
                          <a:latin typeface="Calibri"/>
                          <a:ea typeface="Calibri"/>
                          <a:cs typeface="Times New Roman"/>
                        </a:rPr>
                        <a:t>4.     Principles and Concepts</a:t>
                      </a:r>
                    </a:p>
                    <a:p>
                      <a:pPr marL="457200" marR="0" lvl="0" indent="-457200">
                        <a:lnSpc>
                          <a:spcPct val="115000"/>
                        </a:lnSpc>
                        <a:spcBef>
                          <a:spcPts val="0"/>
                        </a:spcBef>
                        <a:spcAft>
                          <a:spcPts val="0"/>
                        </a:spcAft>
                        <a:buFont typeface="+mj-lt"/>
                        <a:buNone/>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None/>
                      </a:pPr>
                      <a:endParaRPr lang="en-US" sz="2000" dirty="0" smtClean="0">
                        <a:solidFill>
                          <a:srgbClr val="011213"/>
                        </a:solidFill>
                        <a:latin typeface="Calibri"/>
                        <a:ea typeface="Calibri"/>
                        <a:cs typeface="Times New Roman"/>
                      </a:endParaRPr>
                    </a:p>
                  </a:txBody>
                  <a:tcPr marL="64909" marR="649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endParaRPr lang="en-US" sz="16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6236426"/>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725">
                <a:tc>
                  <a:txBody>
                    <a:bodyPr/>
                    <a:lstStyle/>
                    <a:p>
                      <a:pPr marL="457200" marR="0" lvl="0" indent="-457200">
                        <a:lnSpc>
                          <a:spcPct val="115000"/>
                        </a:lnSpc>
                        <a:spcBef>
                          <a:spcPts val="0"/>
                        </a:spcBef>
                        <a:spcAft>
                          <a:spcPts val="0"/>
                        </a:spcAft>
                        <a:buFont typeface="+mj-lt"/>
                        <a:buAutoNum type="arabicPeriod" startAt="4"/>
                      </a:pPr>
                      <a:r>
                        <a:rPr lang="en-US" sz="2000" kern="1200" dirty="0" smtClean="0">
                          <a:solidFill>
                            <a:srgbClr val="011213"/>
                          </a:solidFill>
                          <a:latin typeface="Calibri"/>
                          <a:ea typeface="Calibri"/>
                          <a:cs typeface="Times New Roman"/>
                        </a:rPr>
                        <a:t>Principles &amp; Concepts</a:t>
                      </a: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4"/>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0" lvl="0" indent="-463550">
                        <a:buFont typeface="Arial" pitchFamily="34" charset="0"/>
                        <a:buChar char="•"/>
                      </a:pPr>
                      <a:r>
                        <a:rPr lang="en-US" sz="1600" b="0" kern="1200" dirty="0" smtClean="0">
                          <a:solidFill>
                            <a:srgbClr val="011213"/>
                          </a:solidFill>
                          <a:latin typeface="Calibri"/>
                          <a:ea typeface="Calibri"/>
                          <a:cs typeface="Times New Roman"/>
                        </a:rPr>
                        <a:t>Definition of Project Risk</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Individual Risks and Overall Project Risk</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The Natural Project Risk </a:t>
                      </a:r>
                      <a:r>
                        <a:rPr lang="en-US" sz="1600" b="0" kern="1200" smtClean="0">
                          <a:solidFill>
                            <a:srgbClr val="011213"/>
                          </a:solidFill>
                          <a:latin typeface="Calibri"/>
                          <a:ea typeface="Calibri"/>
                          <a:cs typeface="Times New Roman"/>
                        </a:rPr>
                        <a:t>Management Sequence</a:t>
                      </a:r>
                      <a:endParaRPr lang="en-US" sz="1600" b="0" kern="1200" dirty="0" smtClean="0">
                        <a:solidFill>
                          <a:srgbClr val="011213"/>
                        </a:solidFill>
                        <a:latin typeface="Calibri"/>
                        <a:ea typeface="Calibri"/>
                        <a:cs typeface="Times New Roman"/>
                      </a:endParaRPr>
                    </a:p>
                    <a:p>
                      <a:pPr marL="463550" lvl="0" indent="-463550">
                        <a:buFont typeface="Arial" pitchFamily="34" charset="0"/>
                        <a:buChar char="•"/>
                      </a:pPr>
                      <a:r>
                        <a:rPr lang="en-US" sz="1600" b="0" kern="1200" dirty="0" smtClean="0">
                          <a:solidFill>
                            <a:srgbClr val="011213"/>
                          </a:solidFill>
                          <a:latin typeface="Calibri"/>
                          <a:ea typeface="Calibri"/>
                          <a:cs typeface="Times New Roman"/>
                        </a:rPr>
                        <a:t>Risk Management – An Integrative Function</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Stakeholder Risk Attitudes</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Variations of Risk Factors Through the Project Life Cycle</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Four-Phase Approach</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Iterative Process</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Communication</a:t>
                      </a:r>
                    </a:p>
                    <a:p>
                      <a:pPr marL="463550" lvl="0" indent="-463550">
                        <a:buFont typeface="Arial" pitchFamily="34" charset="0"/>
                        <a:buChar char="•"/>
                      </a:pPr>
                      <a:r>
                        <a:rPr lang="en-US" sz="1600" b="0" kern="1200" dirty="0" smtClean="0">
                          <a:solidFill>
                            <a:srgbClr val="011213"/>
                          </a:solidFill>
                          <a:latin typeface="Calibri"/>
                          <a:ea typeface="Calibri"/>
                          <a:cs typeface="Times New Roman"/>
                        </a:rPr>
                        <a:t>Responsibility for Project Risk Management</a:t>
                      </a:r>
                    </a:p>
                    <a:p>
                      <a:pPr marL="463550" indent="-463550">
                        <a:buFont typeface="Arial" pitchFamily="34" charset="0"/>
                        <a:buChar char="•"/>
                      </a:pPr>
                      <a:r>
                        <a:rPr lang="en-US" sz="1600" b="0" kern="1200" dirty="0" smtClean="0">
                          <a:solidFill>
                            <a:srgbClr val="011213"/>
                          </a:solidFill>
                          <a:latin typeface="Calibri"/>
                          <a:ea typeface="Calibri"/>
                          <a:cs typeface="Times New Roman"/>
                        </a:rPr>
                        <a:t>Project Manager’s Role for Project Risk Management</a:t>
                      </a:r>
                      <a:endParaRPr lang="en-US" sz="1600" b="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0" kern="1200" dirty="0" smtClean="0">
                          <a:solidFill>
                            <a:srgbClr val="011213"/>
                          </a:solidFill>
                          <a:latin typeface="Calibri"/>
                          <a:ea typeface="Calibri"/>
                          <a:cs typeface="Times New Roman"/>
                        </a:rPr>
                        <a:t>Understand various principles and concepts involved in Project Risk Management specifically indicating various roles and responsibilities of Stakeholders and Project Manager </a:t>
                      </a:r>
                      <a:endParaRPr lang="en-US" sz="2000" b="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6786">
                <a:tc>
                  <a:txBody>
                    <a:bodyPr/>
                    <a:lstStyle/>
                    <a:p>
                      <a:pPr marL="457200" marR="0" lvl="0" indent="-457200" algn="l" defTabSz="914400" rtl="0" eaLnBrk="1" fontAlgn="auto" latinLnBrk="0" hangingPunct="1">
                        <a:lnSpc>
                          <a:spcPct val="115000"/>
                        </a:lnSpc>
                        <a:spcBef>
                          <a:spcPts val="0"/>
                        </a:spcBef>
                        <a:spcAft>
                          <a:spcPts val="0"/>
                        </a:spcAft>
                        <a:buClrTx/>
                        <a:buSzTx/>
                        <a:buFont typeface="+mj-lt"/>
                        <a:buNone/>
                        <a:tabLst/>
                        <a:defRPr/>
                      </a:pPr>
                      <a:r>
                        <a:rPr lang="en-US" sz="2000" kern="1200" dirty="0" smtClean="0">
                          <a:solidFill>
                            <a:srgbClr val="011213"/>
                          </a:solidFill>
                          <a:latin typeface="Calibri"/>
                          <a:ea typeface="Calibri"/>
                          <a:cs typeface="Times New Roman"/>
                        </a:rPr>
                        <a:t>5.   Risk Management Processes</a:t>
                      </a:r>
                    </a:p>
                    <a:p>
                      <a:pPr marL="457200" marR="0" lvl="0" indent="-457200">
                        <a:lnSpc>
                          <a:spcPct val="115000"/>
                        </a:lnSpc>
                        <a:spcBef>
                          <a:spcPts val="0"/>
                        </a:spcBef>
                        <a:spcAft>
                          <a:spcPts val="0"/>
                        </a:spcAft>
                        <a:buFont typeface="+mj-lt"/>
                        <a:buNone/>
                      </a:pPr>
                      <a:endParaRPr lang="en-US" sz="20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None/>
                      </a:pPr>
                      <a:endParaRPr lang="en-US" sz="2000" dirty="0" smtClean="0">
                        <a:solidFill>
                          <a:srgbClr val="011213"/>
                        </a:solidFill>
                        <a:latin typeface="Calibri"/>
                        <a:ea typeface="Calibri"/>
                        <a:cs typeface="Times New Roman"/>
                      </a:endParaRPr>
                    </a:p>
                  </a:txBody>
                  <a:tcPr marL="64909" marR="649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endParaRPr lang="en-US" sz="16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6484331"/>
        </p:xfrm>
        <a:graphic>
          <a:graphicData uri="http://schemas.openxmlformats.org/drawingml/2006/table">
            <a:tbl>
              <a:tblPr/>
              <a:tblGrid>
                <a:gridCol w="3402055"/>
                <a:gridCol w="2845137"/>
                <a:gridCol w="2439607"/>
              </a:tblGrid>
              <a:tr h="290747">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866">
                <a:tc>
                  <a:txBody>
                    <a:bodyPr/>
                    <a:lstStyle/>
                    <a:p>
                      <a:pPr marL="342900" marR="0" lvl="0" indent="-342900">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5.   Risk Management Processes</a:t>
                      </a: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Role of Project Risk Management in Project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Project Risk Management Processes</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Plan Risk Management</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Identify Risks</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Perform Qualitative Risk Management</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Perform Quantitative Risk Management</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Plan Risk Responses</a:t>
                      </a:r>
                    </a:p>
                    <a:p>
                      <a:pPr marL="742950" marR="0" lvl="1" indent="-285750">
                        <a:lnSpc>
                          <a:spcPct val="115000"/>
                        </a:lnSpc>
                        <a:spcBef>
                          <a:spcPts val="0"/>
                        </a:spcBef>
                        <a:spcAft>
                          <a:spcPts val="0"/>
                        </a:spcAft>
                        <a:buFont typeface="Courier New"/>
                        <a:buChar char="o"/>
                      </a:pPr>
                      <a:r>
                        <a:rPr lang="en-US" sz="1600" kern="1200" dirty="0">
                          <a:solidFill>
                            <a:srgbClr val="011213"/>
                          </a:solidFill>
                          <a:latin typeface="Calibri"/>
                          <a:ea typeface="Calibri"/>
                          <a:cs typeface="Times New Roman"/>
                        </a:rPr>
                        <a:t>Monitor and Control Risks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11213"/>
                          </a:solidFill>
                          <a:latin typeface="Calibri"/>
                          <a:ea typeface="Calibri"/>
                          <a:cs typeface="Times New Roman"/>
                        </a:rPr>
                        <a:t>Understand the role of Project Risk management in the overall Project management and define specifically the Project Risk Management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987">
                <a:tc>
                  <a:txBody>
                    <a:bodyPr/>
                    <a:lstStyle/>
                    <a:p>
                      <a:pPr marL="457200" marR="0" lvl="0" indent="-457200" algn="l" defTabSz="914400" rtl="0" eaLnBrk="1" latinLnBrk="0" hangingPunct="1">
                        <a:lnSpc>
                          <a:spcPct val="115000"/>
                        </a:lnSpc>
                        <a:spcBef>
                          <a:spcPts val="0"/>
                        </a:spcBef>
                        <a:spcAft>
                          <a:spcPts val="0"/>
                        </a:spcAft>
                        <a:buFont typeface="+mj-lt"/>
                        <a:buAutoNum type="arabicPeriod" startAt="6"/>
                      </a:pPr>
                      <a:r>
                        <a:rPr lang="en-US" sz="2000" kern="1200" dirty="0" smtClean="0">
                          <a:solidFill>
                            <a:srgbClr val="011213"/>
                          </a:solidFill>
                          <a:latin typeface="Calibri"/>
                          <a:ea typeface="Calibri"/>
                          <a:cs typeface="Times New Roman"/>
                        </a:rPr>
                        <a:t>Risk Management Planning</a:t>
                      </a: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latinLnBrk="0" hangingPunct="1">
                        <a:lnSpc>
                          <a:spcPct val="115000"/>
                        </a:lnSpc>
                        <a:spcBef>
                          <a:spcPts val="0"/>
                        </a:spcBef>
                        <a:spcAft>
                          <a:spcPts val="0"/>
                        </a:spcAft>
                        <a:buFont typeface="Symbol"/>
                        <a:buNone/>
                      </a:pP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914401"/>
          <a:ext cx="8686799" cy="5730845"/>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725">
                <a:tc>
                  <a:txBody>
                    <a:bodyPr/>
                    <a:lstStyle/>
                    <a:p>
                      <a:pPr marL="457200" marR="0" lvl="0" indent="-457200" algn="l" defTabSz="914400" rtl="0" eaLnBrk="1" latinLnBrk="0" hangingPunct="1">
                        <a:lnSpc>
                          <a:spcPct val="115000"/>
                        </a:lnSpc>
                        <a:spcBef>
                          <a:spcPts val="0"/>
                        </a:spcBef>
                        <a:spcAft>
                          <a:spcPts val="0"/>
                        </a:spcAft>
                        <a:buFont typeface="+mj-lt"/>
                        <a:buAutoNum type="arabicPeriod" startAt="6"/>
                      </a:pPr>
                      <a:r>
                        <a:rPr lang="en-US" sz="2000" kern="1200" dirty="0" smtClean="0">
                          <a:solidFill>
                            <a:srgbClr val="011213"/>
                          </a:solidFill>
                          <a:latin typeface="Calibri"/>
                          <a:ea typeface="Calibri"/>
                          <a:cs typeface="Times New Roman"/>
                        </a:rPr>
                        <a:t>Risk Management Planning</a:t>
                      </a: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Purpose and Objective of the Plan Risk Management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Plan Risk Management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Tools &amp; Techniques for the Plan Risk management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Documenting the Results of the Plan Risk Management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 how the Project Risk Management Plan can be developed and what Tools and Techniques can be used for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354">
                <a:tc>
                  <a:txBody>
                    <a:bodyPr/>
                    <a:lstStyle/>
                    <a:p>
                      <a:pPr marL="457200" marR="0" lvl="0" indent="-4572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7.    Risk Identification</a:t>
                      </a: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None/>
                      </a:pPr>
                      <a:endParaRPr lang="en-US" sz="2000" kern="1200" dirty="0" smtClean="0">
                        <a:solidFill>
                          <a:srgbClr val="011213"/>
                        </a:solidFill>
                        <a:latin typeface="Calibri"/>
                        <a:ea typeface="Calibri"/>
                        <a:cs typeface="Times New Roman"/>
                      </a:endParaRPr>
                    </a:p>
                    <a:p>
                      <a:pPr marL="457200" marR="0" lvl="0" indent="-457200" algn="l" defTabSz="914400" rtl="0" eaLnBrk="1" latinLnBrk="0" hangingPunct="1">
                        <a:lnSpc>
                          <a:spcPct val="115000"/>
                        </a:lnSpc>
                        <a:spcBef>
                          <a:spcPts val="0"/>
                        </a:spcBef>
                        <a:spcAft>
                          <a:spcPts val="0"/>
                        </a:spcAft>
                        <a:buFont typeface="+mj-lt"/>
                        <a:buAutoNum type="arabicPeriod" startAt="6"/>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latinLnBrk="0" hangingPunct="1">
                        <a:lnSpc>
                          <a:spcPct val="115000"/>
                        </a:lnSpc>
                        <a:spcBef>
                          <a:spcPts val="0"/>
                        </a:spcBef>
                        <a:spcAft>
                          <a:spcPts val="0"/>
                        </a:spcAft>
                        <a:buFont typeface="Symbol"/>
                        <a:buNone/>
                      </a:pP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9279</TotalTime>
  <Words>2804</Words>
  <Application>Microsoft Office PowerPoint</Application>
  <PresentationFormat>On-screen Show (4:3)</PresentationFormat>
  <Paragraphs>682</Paragraphs>
  <Slides>32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2" baseType="lpstr">
      <vt:lpstr>Arial</vt:lpstr>
      <vt:lpstr>Calibri</vt:lpstr>
      <vt:lpstr>Courier New</vt:lpstr>
      <vt:lpstr>Franklin Gothic Heavy</vt:lpstr>
      <vt:lpstr>Gill Sans MT</vt:lpstr>
      <vt:lpstr>Symbol</vt:lpstr>
      <vt:lpstr>Times New Roman</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574</cp:revision>
  <dcterms:created xsi:type="dcterms:W3CDTF">2009-04-06T21:56:44Z</dcterms:created>
  <dcterms:modified xsi:type="dcterms:W3CDTF">2016-01-29T18:07:29Z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